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74" r:id="rId3"/>
    <p:sldId id="278" r:id="rId4"/>
    <p:sldId id="257" r:id="rId5"/>
    <p:sldId id="270" r:id="rId6"/>
    <p:sldId id="272" r:id="rId7"/>
    <p:sldId id="258" r:id="rId8"/>
    <p:sldId id="265" r:id="rId9"/>
    <p:sldId id="275" r:id="rId10"/>
    <p:sldId id="259" r:id="rId11"/>
    <p:sldId id="260" r:id="rId12"/>
    <p:sldId id="277" r:id="rId13"/>
    <p:sldId id="276" r:id="rId14"/>
    <p:sldId id="261" r:id="rId15"/>
    <p:sldId id="262" r:id="rId16"/>
    <p:sldId id="280"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400"/>
    <a:srgbClr val="36997F"/>
    <a:srgbClr val="B24CFF"/>
    <a:srgbClr val="100FFF"/>
    <a:srgbClr val="FF4F54"/>
    <a:srgbClr val="5447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44"/>
    <p:restoredTop sz="74734"/>
  </p:normalViewPr>
  <p:slideViewPr>
    <p:cSldViewPr snapToGrid="0" snapToObjects="1" showGuides="1">
      <p:cViewPr varScale="1">
        <p:scale>
          <a:sx n="67" d="100"/>
          <a:sy n="67" d="100"/>
        </p:scale>
        <p:origin x="2184" y="184"/>
      </p:cViewPr>
      <p:guideLst>
        <p:guide orient="horz" pos="1392"/>
        <p:guide pos="2904"/>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67589-4747-D443-B6F4-013978C5A4CA}" type="datetimeFigureOut">
              <a:rPr lang="en-US" smtClean="0"/>
              <a:t>3/31/20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99119-5EA3-AF42-8222-44F9E657655C}" type="slidenum">
              <a:rPr lang="en-US" smtClean="0"/>
              <a:t>‹#›</a:t>
            </a:fld>
            <a:endParaRPr lang="en-US"/>
          </a:p>
        </p:txBody>
      </p:sp>
    </p:spTree>
    <p:extLst>
      <p:ext uri="{BB962C8B-B14F-4D97-AF65-F5344CB8AC3E}">
        <p14:creationId xmlns:p14="http://schemas.microsoft.com/office/powerpoint/2010/main" val="430168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Shelly Trigg and I am a postdoc in Steven Roberts lab at UW. I’m going to be talking about an on-going collaboration with Krista Nichols, </a:t>
            </a:r>
            <a:r>
              <a:rPr lang="en-US" dirty="0" err="1"/>
              <a:t>Shallin</a:t>
            </a:r>
            <a:r>
              <a:rPr lang="en-US" dirty="0"/>
              <a:t> Busch, and Paul </a:t>
            </a:r>
            <a:r>
              <a:rPr lang="en-US" dirty="0" err="1"/>
              <a:t>McElhany</a:t>
            </a:r>
            <a:r>
              <a:rPr lang="en-US" dirty="0"/>
              <a:t> on how pteropods respond to ocean acidification and low oxygen through the molecular lens. I’d like to take a second to acknowledge all the co-authors for carrying out the experiment and helping with analyses making this collaboration a success.</a:t>
            </a:r>
          </a:p>
        </p:txBody>
      </p:sp>
      <p:sp>
        <p:nvSpPr>
          <p:cNvPr id="4" name="Slide Number Placeholder 3"/>
          <p:cNvSpPr>
            <a:spLocks noGrp="1"/>
          </p:cNvSpPr>
          <p:nvPr>
            <p:ph type="sldNum" sz="quarter" idx="5"/>
          </p:nvPr>
        </p:nvSpPr>
        <p:spPr/>
        <p:txBody>
          <a:bodyPr/>
          <a:lstStyle/>
          <a:p>
            <a:fld id="{BB799119-5EA3-AF42-8222-44F9E657655C}" type="slidenum">
              <a:rPr lang="en-US" smtClean="0"/>
              <a:t>1</a:t>
            </a:fld>
            <a:endParaRPr lang="en-US"/>
          </a:p>
        </p:txBody>
      </p:sp>
    </p:spTree>
    <p:extLst>
      <p:ext uri="{BB962C8B-B14F-4D97-AF65-F5344CB8AC3E}">
        <p14:creationId xmlns:p14="http://schemas.microsoft.com/office/powerpoint/2010/main" val="1000844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performed metabolomics analysis on a number of individual pteropods from different groups at the end of the experiment to get a comprehensive look at the presence and abundance of all metabolites. Based on that we can infer what biochemical and physiological pathways were active in the different conditions. </a:t>
            </a:r>
          </a:p>
        </p:txBody>
      </p:sp>
      <p:sp>
        <p:nvSpPr>
          <p:cNvPr id="4" name="Slide Number Placeholder 3"/>
          <p:cNvSpPr>
            <a:spLocks noGrp="1"/>
          </p:cNvSpPr>
          <p:nvPr>
            <p:ph type="sldNum" sz="quarter" idx="5"/>
          </p:nvPr>
        </p:nvSpPr>
        <p:spPr/>
        <p:txBody>
          <a:bodyPr/>
          <a:lstStyle/>
          <a:p>
            <a:fld id="{BB799119-5EA3-AF42-8222-44F9E657655C}" type="slidenum">
              <a:rPr lang="en-US" smtClean="0"/>
              <a:t>10</a:t>
            </a:fld>
            <a:endParaRPr lang="en-US"/>
          </a:p>
        </p:txBody>
      </p:sp>
    </p:spTree>
    <p:extLst>
      <p:ext uri="{BB962C8B-B14F-4D97-AF65-F5344CB8AC3E}">
        <p14:creationId xmlns:p14="http://schemas.microsoft.com/office/powerpoint/2010/main" val="386282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metabolite abundances vary with condition. Here we are looking at a heatmap of average metabolite abundance for each group (columns). Each row represents a different metabolite and if the box is red it means high abundance, blue means low abundance. Now if we look at this group of metabolites it shows decreased abundance in low o2 conditions, where this group shows increased abundance in response to low </a:t>
            </a:r>
            <a:r>
              <a:rPr lang="en-US" dirty="0" err="1"/>
              <a:t>pH.</a:t>
            </a:r>
            <a:r>
              <a:rPr lang="en-US" dirty="0"/>
              <a:t> Overall and as you can see we found low oxygen has a stronger influence on metabolite abundance than pH </a:t>
            </a:r>
          </a:p>
        </p:txBody>
      </p:sp>
      <p:sp>
        <p:nvSpPr>
          <p:cNvPr id="4" name="Slide Number Placeholder 3"/>
          <p:cNvSpPr>
            <a:spLocks noGrp="1"/>
          </p:cNvSpPr>
          <p:nvPr>
            <p:ph type="sldNum" sz="quarter" idx="5"/>
          </p:nvPr>
        </p:nvSpPr>
        <p:spPr/>
        <p:txBody>
          <a:bodyPr/>
          <a:lstStyle/>
          <a:p>
            <a:fld id="{BB799119-5EA3-AF42-8222-44F9E657655C}" type="slidenum">
              <a:rPr lang="en-US" smtClean="0"/>
              <a:t>11</a:t>
            </a:fld>
            <a:endParaRPr lang="en-US"/>
          </a:p>
        </p:txBody>
      </p:sp>
    </p:spTree>
    <p:extLst>
      <p:ext uri="{BB962C8B-B14F-4D97-AF65-F5344CB8AC3E}">
        <p14:creationId xmlns:p14="http://schemas.microsoft.com/office/powerpoint/2010/main" val="4135635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look at the data is through networks that incorporate biochemical information. Here we are looking at a bunch of circles connected by lines where the circles are different metabolites and the lines represent a shared biochemical pathway. They are clustered by chemical similarity and if the circle is big and green, it means that metabolite was significantly different across treatments by ANOVA. </a:t>
            </a:r>
          </a:p>
        </p:txBody>
      </p:sp>
      <p:sp>
        <p:nvSpPr>
          <p:cNvPr id="4" name="Slide Number Placeholder 3"/>
          <p:cNvSpPr>
            <a:spLocks noGrp="1"/>
          </p:cNvSpPr>
          <p:nvPr>
            <p:ph type="sldNum" sz="quarter" idx="5"/>
          </p:nvPr>
        </p:nvSpPr>
        <p:spPr/>
        <p:txBody>
          <a:bodyPr/>
          <a:lstStyle/>
          <a:p>
            <a:fld id="{BB799119-5EA3-AF42-8222-44F9E657655C}" type="slidenum">
              <a:rPr lang="en-US" smtClean="0"/>
              <a:t>12</a:t>
            </a:fld>
            <a:endParaRPr lang="en-US"/>
          </a:p>
        </p:txBody>
      </p:sp>
    </p:spTree>
    <p:extLst>
      <p:ext uri="{BB962C8B-B14F-4D97-AF65-F5344CB8AC3E}">
        <p14:creationId xmlns:p14="http://schemas.microsoft.com/office/powerpoint/2010/main" val="3540790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in particular this lipids shows the most number of significantly changed compounds </a:t>
            </a:r>
          </a:p>
        </p:txBody>
      </p:sp>
      <p:sp>
        <p:nvSpPr>
          <p:cNvPr id="4" name="Slide Number Placeholder 3"/>
          <p:cNvSpPr>
            <a:spLocks noGrp="1"/>
          </p:cNvSpPr>
          <p:nvPr>
            <p:ph type="sldNum" sz="quarter" idx="5"/>
          </p:nvPr>
        </p:nvSpPr>
        <p:spPr/>
        <p:txBody>
          <a:bodyPr/>
          <a:lstStyle/>
          <a:p>
            <a:fld id="{BB799119-5EA3-AF42-8222-44F9E657655C}" type="slidenum">
              <a:rPr lang="en-US" smtClean="0"/>
              <a:t>13</a:t>
            </a:fld>
            <a:endParaRPr lang="en-US"/>
          </a:p>
        </p:txBody>
      </p:sp>
    </p:spTree>
    <p:extLst>
      <p:ext uri="{BB962C8B-B14F-4D97-AF65-F5344CB8AC3E}">
        <p14:creationId xmlns:p14="http://schemas.microsoft.com/office/powerpoint/2010/main" val="2525276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at the same network focused on lipids, but now colored according to abundance in a treatment group relative to ambient. Blue means decreased abundance and yellow means increased abundance. We can see the same metabolites, </a:t>
            </a:r>
            <a:r>
              <a:rPr lang="en-US" dirty="0" err="1"/>
              <a:t>phosphotidylcholines</a:t>
            </a:r>
            <a:r>
              <a:rPr lang="en-US" dirty="0"/>
              <a:t>, are decreased in the two treatment groups that have low oxygen indicating this is an oxygen response that is dominant. This is interesting because </a:t>
            </a:r>
            <a:r>
              <a:rPr lang="en-US" dirty="0" err="1"/>
              <a:t>phophotidylcholines</a:t>
            </a:r>
            <a:r>
              <a:rPr lang="en-US" dirty="0"/>
              <a:t> are a lipid class found in membranes and Reduction of these compounds can make membranes more permeable and increase oxygen transport. </a:t>
            </a:r>
          </a:p>
        </p:txBody>
      </p:sp>
      <p:sp>
        <p:nvSpPr>
          <p:cNvPr id="4" name="Slide Number Placeholder 3"/>
          <p:cNvSpPr>
            <a:spLocks noGrp="1"/>
          </p:cNvSpPr>
          <p:nvPr>
            <p:ph type="sldNum" sz="quarter" idx="5"/>
          </p:nvPr>
        </p:nvSpPr>
        <p:spPr/>
        <p:txBody>
          <a:bodyPr/>
          <a:lstStyle/>
          <a:p>
            <a:fld id="{BB799119-5EA3-AF42-8222-44F9E657655C}" type="slidenum">
              <a:rPr lang="en-US" smtClean="0"/>
              <a:t>14</a:t>
            </a:fld>
            <a:endParaRPr lang="en-US"/>
          </a:p>
        </p:txBody>
      </p:sp>
    </p:spTree>
    <p:extLst>
      <p:ext uri="{BB962C8B-B14F-4D97-AF65-F5344CB8AC3E}">
        <p14:creationId xmlns:p14="http://schemas.microsoft.com/office/powerpoint/2010/main" val="961493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now going to summarize results from this study and a similar study in D. crab we published last year. </a:t>
            </a:r>
          </a:p>
        </p:txBody>
      </p:sp>
      <p:sp>
        <p:nvSpPr>
          <p:cNvPr id="4" name="Slide Number Placeholder 3"/>
          <p:cNvSpPr>
            <a:spLocks noGrp="1"/>
          </p:cNvSpPr>
          <p:nvPr>
            <p:ph type="sldNum" sz="quarter" idx="5"/>
          </p:nvPr>
        </p:nvSpPr>
        <p:spPr/>
        <p:txBody>
          <a:bodyPr/>
          <a:lstStyle/>
          <a:p>
            <a:fld id="{BB799119-5EA3-AF42-8222-44F9E657655C}" type="slidenum">
              <a:rPr lang="en-US" smtClean="0"/>
              <a:t>15</a:t>
            </a:fld>
            <a:endParaRPr lang="en-US"/>
          </a:p>
        </p:txBody>
      </p:sp>
    </p:spTree>
    <p:extLst>
      <p:ext uri="{BB962C8B-B14F-4D97-AF65-F5344CB8AC3E}">
        <p14:creationId xmlns:p14="http://schemas.microsoft.com/office/powerpoint/2010/main" val="3124638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Pteropods make up a large proportion of plankton and are important in marine food webs and carbon cycling</a:t>
            </a:r>
          </a:p>
        </p:txBody>
      </p:sp>
      <p:sp>
        <p:nvSpPr>
          <p:cNvPr id="4" name="Slide Number Placeholder 3"/>
          <p:cNvSpPr>
            <a:spLocks noGrp="1"/>
          </p:cNvSpPr>
          <p:nvPr>
            <p:ph type="sldNum" sz="quarter" idx="5"/>
          </p:nvPr>
        </p:nvSpPr>
        <p:spPr/>
        <p:txBody>
          <a:bodyPr/>
          <a:lstStyle/>
          <a:p>
            <a:fld id="{BB799119-5EA3-AF42-8222-44F9E657655C}" type="slidenum">
              <a:rPr lang="en-US" smtClean="0"/>
              <a:t>2</a:t>
            </a:fld>
            <a:endParaRPr lang="en-US"/>
          </a:p>
        </p:txBody>
      </p:sp>
    </p:spTree>
    <p:extLst>
      <p:ext uri="{BB962C8B-B14F-4D97-AF65-F5344CB8AC3E}">
        <p14:creationId xmlns:p14="http://schemas.microsoft.com/office/powerpoint/2010/main" val="1842704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Pteropods are sensitive to low pH and aragonite but before I talk about those studies, I want to explain the difference between pH and aragonite saturation. pH is a measure of hydrogen ions where aragonite saturation is a measure of carbonate ions. We care about carbonate because Carbonate is a key compound  that marine </a:t>
            </a:r>
            <a:r>
              <a:rPr lang="en-US" dirty="0" err="1"/>
              <a:t>calcifiers</a:t>
            </a:r>
            <a:r>
              <a:rPr lang="en-US" dirty="0"/>
              <a:t> use to form their shells</a:t>
            </a:r>
          </a:p>
        </p:txBody>
      </p:sp>
      <p:sp>
        <p:nvSpPr>
          <p:cNvPr id="4" name="Slide Number Placeholder 3"/>
          <p:cNvSpPr>
            <a:spLocks noGrp="1"/>
          </p:cNvSpPr>
          <p:nvPr>
            <p:ph type="sldNum" sz="quarter" idx="5"/>
          </p:nvPr>
        </p:nvSpPr>
        <p:spPr/>
        <p:txBody>
          <a:bodyPr/>
          <a:lstStyle/>
          <a:p>
            <a:fld id="{BB799119-5EA3-AF42-8222-44F9E657655C}" type="slidenum">
              <a:rPr lang="en-US" smtClean="0"/>
              <a:t>3</a:t>
            </a:fld>
            <a:endParaRPr lang="en-US"/>
          </a:p>
        </p:txBody>
      </p:sp>
    </p:spTree>
    <p:extLst>
      <p:ext uri="{BB962C8B-B14F-4D97-AF65-F5344CB8AC3E}">
        <p14:creationId xmlns:p14="http://schemas.microsoft.com/office/powerpoint/2010/main" val="165014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Field and lab studies have shown decreased survival, decreased shell condition, decreased shell growth, and increased shell dissolution when aragonite saturation is low</a:t>
            </a:r>
          </a:p>
        </p:txBody>
      </p:sp>
      <p:sp>
        <p:nvSpPr>
          <p:cNvPr id="4" name="Slide Number Placeholder 3"/>
          <p:cNvSpPr>
            <a:spLocks noGrp="1"/>
          </p:cNvSpPr>
          <p:nvPr>
            <p:ph type="sldNum" sz="quarter" idx="5"/>
          </p:nvPr>
        </p:nvSpPr>
        <p:spPr/>
        <p:txBody>
          <a:bodyPr/>
          <a:lstStyle/>
          <a:p>
            <a:fld id="{BB799119-5EA3-AF42-8222-44F9E657655C}" type="slidenum">
              <a:rPr lang="en-US" smtClean="0"/>
              <a:t>4</a:t>
            </a:fld>
            <a:endParaRPr lang="en-US"/>
          </a:p>
        </p:txBody>
      </p:sp>
    </p:spTree>
    <p:extLst>
      <p:ext uri="{BB962C8B-B14F-4D97-AF65-F5344CB8AC3E}">
        <p14:creationId xmlns:p14="http://schemas.microsoft.com/office/powerpoint/2010/main" val="2009176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in Puget Sound where pH aragonite saturation and food availability is low in the winter, the pteropod population continues to persist, indicating they have some resilience. </a:t>
            </a:r>
          </a:p>
        </p:txBody>
      </p:sp>
      <p:sp>
        <p:nvSpPr>
          <p:cNvPr id="4" name="Slide Number Placeholder 3"/>
          <p:cNvSpPr>
            <a:spLocks noGrp="1"/>
          </p:cNvSpPr>
          <p:nvPr>
            <p:ph type="sldNum" sz="quarter" idx="5"/>
          </p:nvPr>
        </p:nvSpPr>
        <p:spPr/>
        <p:txBody>
          <a:bodyPr/>
          <a:lstStyle/>
          <a:p>
            <a:fld id="{BB799119-5EA3-AF42-8222-44F9E657655C}" type="slidenum">
              <a:rPr lang="en-US" smtClean="0"/>
              <a:t>5</a:t>
            </a:fld>
            <a:endParaRPr lang="en-US"/>
          </a:p>
        </p:txBody>
      </p:sp>
    </p:spTree>
    <p:extLst>
      <p:ext uri="{BB962C8B-B14F-4D97-AF65-F5344CB8AC3E}">
        <p14:creationId xmlns:p14="http://schemas.microsoft.com/office/powerpoint/2010/main" val="323252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will pteropods tolerate the ocean acidification and low oxygen conditions predicted for Puget Sound in the future?</a:t>
            </a:r>
          </a:p>
        </p:txBody>
      </p:sp>
      <p:sp>
        <p:nvSpPr>
          <p:cNvPr id="4" name="Slide Number Placeholder 3"/>
          <p:cNvSpPr>
            <a:spLocks noGrp="1"/>
          </p:cNvSpPr>
          <p:nvPr>
            <p:ph type="sldNum" sz="quarter" idx="5"/>
          </p:nvPr>
        </p:nvSpPr>
        <p:spPr/>
        <p:txBody>
          <a:bodyPr/>
          <a:lstStyle/>
          <a:p>
            <a:fld id="{BB799119-5EA3-AF42-8222-44F9E657655C}" type="slidenum">
              <a:rPr lang="en-US" smtClean="0"/>
              <a:t>6</a:t>
            </a:fld>
            <a:endParaRPr lang="en-US"/>
          </a:p>
        </p:txBody>
      </p:sp>
    </p:spTree>
    <p:extLst>
      <p:ext uri="{BB962C8B-B14F-4D97-AF65-F5344CB8AC3E}">
        <p14:creationId xmlns:p14="http://schemas.microsoft.com/office/powerpoint/2010/main" val="3908810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performed a two-factor experiment exposing juvenile overwintering pteropods to these 4 conditions for 9 days. These treatments were calibrated to </a:t>
            </a:r>
            <a:r>
              <a:rPr lang="en-US" dirty="0" err="1"/>
              <a:t>puget</a:t>
            </a:r>
            <a:r>
              <a:rPr lang="en-US" dirty="0"/>
              <a:t> sound current and projected conditions. The animals were reared in the MOATS system at Mukilteo that allow for individual rearing and group replication.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799119-5EA3-AF42-8222-44F9E657655C}" type="slidenum">
              <a:rPr lang="en-US" smtClean="0"/>
              <a:t>7</a:t>
            </a:fld>
            <a:endParaRPr lang="en-US"/>
          </a:p>
        </p:txBody>
      </p:sp>
    </p:spTree>
    <p:extLst>
      <p:ext uri="{BB962C8B-B14F-4D97-AF65-F5344CB8AC3E}">
        <p14:creationId xmlns:p14="http://schemas.microsoft.com/office/powerpoint/2010/main" val="61660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no group showed higher mortality rate possibly owing to the stress of laboratory rearing. With average survival across groups around 75%.</a:t>
            </a:r>
          </a:p>
        </p:txBody>
      </p:sp>
      <p:sp>
        <p:nvSpPr>
          <p:cNvPr id="4" name="Slide Number Placeholder 3"/>
          <p:cNvSpPr>
            <a:spLocks noGrp="1"/>
          </p:cNvSpPr>
          <p:nvPr>
            <p:ph type="sldNum" sz="quarter" idx="5"/>
          </p:nvPr>
        </p:nvSpPr>
        <p:spPr/>
        <p:txBody>
          <a:bodyPr/>
          <a:lstStyle/>
          <a:p>
            <a:fld id="{BB799119-5EA3-AF42-8222-44F9E657655C}" type="slidenum">
              <a:rPr lang="en-US" smtClean="0"/>
              <a:t>8</a:t>
            </a:fld>
            <a:endParaRPr lang="en-US"/>
          </a:p>
        </p:txBody>
      </p:sp>
    </p:spTree>
    <p:extLst>
      <p:ext uri="{BB962C8B-B14F-4D97-AF65-F5344CB8AC3E}">
        <p14:creationId xmlns:p14="http://schemas.microsoft.com/office/powerpoint/2010/main" val="2965238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799119-5EA3-AF42-8222-44F9E657655C}" type="slidenum">
              <a:rPr lang="en-US" smtClean="0"/>
              <a:t>9</a:t>
            </a:fld>
            <a:endParaRPr lang="en-US"/>
          </a:p>
        </p:txBody>
      </p:sp>
    </p:spTree>
    <p:extLst>
      <p:ext uri="{BB962C8B-B14F-4D97-AF65-F5344CB8AC3E}">
        <p14:creationId xmlns:p14="http://schemas.microsoft.com/office/powerpoint/2010/main" val="2023461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B00AFC-3A0A-2649-AC23-7D25CB45C9B2}"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29431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B00AFC-3A0A-2649-AC23-7D25CB45C9B2}"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2475301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B00AFC-3A0A-2649-AC23-7D25CB45C9B2}"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340060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B00AFC-3A0A-2649-AC23-7D25CB45C9B2}"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918507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B00AFC-3A0A-2649-AC23-7D25CB45C9B2}"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40969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B00AFC-3A0A-2649-AC23-7D25CB45C9B2}"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1950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B00AFC-3A0A-2649-AC23-7D25CB45C9B2}" type="datetimeFigureOut">
              <a:rPr lang="en-US" smtClean="0"/>
              <a:t>3/31/20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1372988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B00AFC-3A0A-2649-AC23-7D25CB45C9B2}" type="datetimeFigureOut">
              <a:rPr lang="en-US" smtClean="0"/>
              <a:t>3/31/20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3270117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B00AFC-3A0A-2649-AC23-7D25CB45C9B2}" type="datetimeFigureOut">
              <a:rPr lang="en-US" smtClean="0"/>
              <a:t>3/31/20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657921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B00AFC-3A0A-2649-AC23-7D25CB45C9B2}"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256702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B00AFC-3A0A-2649-AC23-7D25CB45C9B2}"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A2A87-432D-8140-B665-9B02AB077E5D}" type="slidenum">
              <a:rPr lang="en-US" smtClean="0"/>
              <a:t>‹#›</a:t>
            </a:fld>
            <a:endParaRPr lang="en-US"/>
          </a:p>
        </p:txBody>
      </p:sp>
    </p:spTree>
    <p:extLst>
      <p:ext uri="{BB962C8B-B14F-4D97-AF65-F5344CB8AC3E}">
        <p14:creationId xmlns:p14="http://schemas.microsoft.com/office/powerpoint/2010/main" val="417486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00AFC-3A0A-2649-AC23-7D25CB45C9B2}" type="datetimeFigureOut">
              <a:rPr lang="en-US" smtClean="0"/>
              <a:t>3/31/20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A2A87-432D-8140-B665-9B02AB077E5D}" type="slidenum">
              <a:rPr lang="en-US" smtClean="0"/>
              <a:t>‹#›</a:t>
            </a:fld>
            <a:endParaRPr lang="en-US"/>
          </a:p>
        </p:txBody>
      </p:sp>
    </p:spTree>
    <p:extLst>
      <p:ext uri="{BB962C8B-B14F-4D97-AF65-F5344CB8AC3E}">
        <p14:creationId xmlns:p14="http://schemas.microsoft.com/office/powerpoint/2010/main" val="732545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gif"/><Relationship Id="rId7"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13.gif"/><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aperpile.com/c/ySsKN5/GfFY" TargetMode="External"/><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paperpile.com/c/ySsKN5/CMNG+QJRQ" TargetMode="External"/><Relationship Id="rId5" Type="http://schemas.openxmlformats.org/officeDocument/2006/relationships/hyperlink" Target="https://paperpile.com/c/ySsKN5/nQ71+g8aw" TargetMode="External"/><Relationship Id="rId4" Type="http://schemas.openxmlformats.org/officeDocument/2006/relationships/hyperlink" Target="https://paperpile.com/c/ySsKN5/brn3"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aperpile.com/c/ySsKN5/GfFY" TargetMode="External"/><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paperpile.com/c/ySsKN5/CMNG+QJRQ" TargetMode="External"/><Relationship Id="rId5" Type="http://schemas.openxmlformats.org/officeDocument/2006/relationships/hyperlink" Target="https://paperpile.com/c/ySsKN5/nQ71+g8aw" TargetMode="External"/><Relationship Id="rId4" Type="http://schemas.openxmlformats.org/officeDocument/2006/relationships/hyperlink" Target="https://paperpile.com/c/ySsKN5/brn3"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paperpile.com/c/ySsKN5/GfFY" TargetMode="External"/><Relationship Id="rId7"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paperpile.com/c/ySsKN5/CMNG+QJRQ" TargetMode="External"/><Relationship Id="rId5" Type="http://schemas.openxmlformats.org/officeDocument/2006/relationships/hyperlink" Target="https://paperpile.com/c/ySsKN5/nQ71+g8aw" TargetMode="External"/><Relationship Id="rId10" Type="http://schemas.openxmlformats.org/officeDocument/2006/relationships/image" Target="../media/image9.jpg"/><Relationship Id="rId4" Type="http://schemas.openxmlformats.org/officeDocument/2006/relationships/hyperlink" Target="https://paperpile.com/c/ySsKN5/brn3" TargetMode="External"/><Relationship Id="rId9"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4B52EF-FE3B-9840-80F1-244788934FF7}"/>
              </a:ext>
            </a:extLst>
          </p:cNvPr>
          <p:cNvSpPr txBox="1">
            <a:spLocks/>
          </p:cNvSpPr>
          <p:nvPr/>
        </p:nvSpPr>
        <p:spPr>
          <a:xfrm>
            <a:off x="-140970" y="2346999"/>
            <a:ext cx="9425940" cy="131772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Searching for signs of resilience in over-wintering juvenile pteropods to ocean acidification and deoxygenation</a:t>
            </a:r>
          </a:p>
          <a:p>
            <a:endParaRPr lang="en-US" sz="2800" b="1" dirty="0"/>
          </a:p>
        </p:txBody>
      </p:sp>
      <p:sp>
        <p:nvSpPr>
          <p:cNvPr id="6" name="Subtitle 2">
            <a:extLst>
              <a:ext uri="{FF2B5EF4-FFF2-40B4-BE49-F238E27FC236}">
                <a16:creationId xmlns:a16="http://schemas.microsoft.com/office/drawing/2014/main" id="{069912D5-8904-3840-9AE8-D43874F78EC2}"/>
              </a:ext>
            </a:extLst>
          </p:cNvPr>
          <p:cNvSpPr>
            <a:spLocks noGrp="1"/>
          </p:cNvSpPr>
          <p:nvPr>
            <p:ph type="subTitle" idx="1"/>
          </p:nvPr>
        </p:nvSpPr>
        <p:spPr>
          <a:xfrm>
            <a:off x="321093" y="3738115"/>
            <a:ext cx="8669904" cy="1876049"/>
          </a:xfrm>
        </p:spPr>
        <p:txBody>
          <a:bodyPr>
            <a:normAutofit/>
          </a:bodyPr>
          <a:lstStyle/>
          <a:p>
            <a:pPr>
              <a:spcBef>
                <a:spcPts val="400"/>
              </a:spcBef>
            </a:pPr>
            <a:r>
              <a:rPr lang="en-US" sz="2600" dirty="0"/>
              <a:t>Shelly Trigg, Ph.D. </a:t>
            </a:r>
          </a:p>
          <a:p>
            <a:pPr>
              <a:spcBef>
                <a:spcPts val="400"/>
              </a:spcBef>
            </a:pPr>
            <a:r>
              <a:rPr lang="en-US" sz="1600" dirty="0"/>
              <a:t>School of Aquatic and Fishery Sciences</a:t>
            </a:r>
          </a:p>
          <a:p>
            <a:pPr>
              <a:spcBef>
                <a:spcPts val="400"/>
              </a:spcBef>
            </a:pPr>
            <a:r>
              <a:rPr lang="en-US" sz="1600" dirty="0"/>
              <a:t>University of Washington</a:t>
            </a:r>
          </a:p>
        </p:txBody>
      </p:sp>
      <p:sp>
        <p:nvSpPr>
          <p:cNvPr id="11" name="Rectangle 10">
            <a:extLst>
              <a:ext uri="{FF2B5EF4-FFF2-40B4-BE49-F238E27FC236}">
                <a16:creationId xmlns:a16="http://schemas.microsoft.com/office/drawing/2014/main" id="{916CDC36-4C51-C249-9C4E-2449596F763F}"/>
              </a:ext>
            </a:extLst>
          </p:cNvPr>
          <p:cNvSpPr/>
          <p:nvPr/>
        </p:nvSpPr>
        <p:spPr>
          <a:xfrm>
            <a:off x="73752" y="4937055"/>
            <a:ext cx="4956313" cy="1354217"/>
          </a:xfrm>
          <a:prstGeom prst="rect">
            <a:avLst/>
          </a:prstGeom>
        </p:spPr>
        <p:txBody>
          <a:bodyPr wrap="square">
            <a:spAutoFit/>
          </a:bodyPr>
          <a:lstStyle/>
          <a:p>
            <a:r>
              <a:rPr lang="en-US" dirty="0"/>
              <a:t>NOAA Collaborators:</a:t>
            </a:r>
          </a:p>
          <a:p>
            <a:r>
              <a:rPr lang="en-US" dirty="0"/>
              <a:t>Krista Nichols, </a:t>
            </a:r>
            <a:r>
              <a:rPr lang="en-US" dirty="0" err="1"/>
              <a:t>Shallin</a:t>
            </a:r>
            <a:r>
              <a:rPr lang="en-US" dirty="0"/>
              <a:t> Busch, Paul </a:t>
            </a:r>
            <a:r>
              <a:rPr lang="en-US" dirty="0" err="1"/>
              <a:t>McElhany</a:t>
            </a:r>
            <a:r>
              <a:rPr lang="en-US" dirty="0"/>
              <a:t>, </a:t>
            </a:r>
          </a:p>
          <a:p>
            <a:r>
              <a:rPr lang="en-US" dirty="0"/>
              <a:t>Michael Maher, Danielle Perez, Caitlin O’Brien</a:t>
            </a:r>
          </a:p>
          <a:p>
            <a:r>
              <a:rPr lang="en-US" sz="1400" dirty="0"/>
              <a:t>NWFSC Montlake and Mukilteo Research Station,</a:t>
            </a:r>
          </a:p>
          <a:p>
            <a:r>
              <a:rPr lang="en-US" sz="1400" dirty="0"/>
              <a:t>Conservation Biology Division, Genetics Section</a:t>
            </a:r>
          </a:p>
        </p:txBody>
      </p:sp>
      <p:pic>
        <p:nvPicPr>
          <p:cNvPr id="8" name="Picture 2" descr="Image result for university of washington">
            <a:extLst>
              <a:ext uri="{FF2B5EF4-FFF2-40B4-BE49-F238E27FC236}">
                <a16:creationId xmlns:a16="http://schemas.microsoft.com/office/drawing/2014/main" id="{3F65F384-D5F9-5343-BE03-3AC54A11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725" y="5968577"/>
            <a:ext cx="1703771" cy="835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BFA8655-8CBB-DA43-ABC8-BCADCB091B75}"/>
              </a:ext>
            </a:extLst>
          </p:cNvPr>
          <p:cNvPicPr>
            <a:picLocks noChangeAspect="1"/>
          </p:cNvPicPr>
          <p:nvPr/>
        </p:nvPicPr>
        <p:blipFill>
          <a:blip r:embed="rId4"/>
          <a:stretch>
            <a:fillRect/>
          </a:stretch>
        </p:blipFill>
        <p:spPr>
          <a:xfrm>
            <a:off x="4572000" y="5929848"/>
            <a:ext cx="808382" cy="808382"/>
          </a:xfrm>
          <a:prstGeom prst="rect">
            <a:avLst/>
          </a:prstGeom>
        </p:spPr>
      </p:pic>
      <p:pic>
        <p:nvPicPr>
          <p:cNvPr id="4098" name="Picture 2" descr="OAP Home">
            <a:extLst>
              <a:ext uri="{FF2B5EF4-FFF2-40B4-BE49-F238E27FC236}">
                <a16:creationId xmlns:a16="http://schemas.microsoft.com/office/drawing/2014/main" id="{34663E21-86FA-3F4C-A0B8-99692B9A7A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9519" y="5948792"/>
            <a:ext cx="2020954" cy="8083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200A64-8F82-3F48-849A-1DC38FDB2A4D}"/>
              </a:ext>
            </a:extLst>
          </p:cNvPr>
          <p:cNvPicPr>
            <a:picLocks noChangeAspect="1"/>
          </p:cNvPicPr>
          <p:nvPr/>
        </p:nvPicPr>
        <p:blipFill rotWithShape="1">
          <a:blip r:embed="rId6"/>
          <a:srcRect b="83961"/>
          <a:stretch/>
        </p:blipFill>
        <p:spPr>
          <a:xfrm>
            <a:off x="0" y="0"/>
            <a:ext cx="9144000" cy="1706198"/>
          </a:xfrm>
          <a:prstGeom prst="rect">
            <a:avLst/>
          </a:prstGeom>
        </p:spPr>
      </p:pic>
    </p:spTree>
    <p:extLst>
      <p:ext uri="{BB962C8B-B14F-4D97-AF65-F5344CB8AC3E}">
        <p14:creationId xmlns:p14="http://schemas.microsoft.com/office/powerpoint/2010/main" val="118010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03A1-764E-3440-8895-BBDCF7CCBD63}"/>
              </a:ext>
            </a:extLst>
          </p:cNvPr>
          <p:cNvSpPr>
            <a:spLocks noGrp="1"/>
          </p:cNvSpPr>
          <p:nvPr>
            <p:ph type="title"/>
          </p:nvPr>
        </p:nvSpPr>
        <p:spPr>
          <a:xfrm>
            <a:off x="126142" y="-46650"/>
            <a:ext cx="9857496" cy="1898945"/>
          </a:xfrm>
        </p:spPr>
        <p:txBody>
          <a:bodyPr>
            <a:normAutofit/>
          </a:bodyPr>
          <a:lstStyle/>
          <a:p>
            <a:r>
              <a:rPr lang="en-US" sz="4800" dirty="0"/>
              <a:t>Physiology through the </a:t>
            </a:r>
            <a:br>
              <a:rPr lang="en-US" sz="4800" dirty="0"/>
            </a:br>
            <a:r>
              <a:rPr lang="en-US" sz="4800" dirty="0"/>
              <a:t>		metabolomics lens</a:t>
            </a:r>
          </a:p>
        </p:txBody>
      </p:sp>
      <p:pic>
        <p:nvPicPr>
          <p:cNvPr id="4" name="Picture 6" descr="mage result for metabolism pathway">
            <a:extLst>
              <a:ext uri="{FF2B5EF4-FFF2-40B4-BE49-F238E27FC236}">
                <a16:creationId xmlns:a16="http://schemas.microsoft.com/office/drawing/2014/main" id="{08861BA1-F6B6-1C4E-B524-A6B4B9575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268" y="2924627"/>
            <a:ext cx="2175033" cy="30711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523252-3329-AA49-A697-120BEA47619A}"/>
              </a:ext>
            </a:extLst>
          </p:cNvPr>
          <p:cNvSpPr txBox="1"/>
          <p:nvPr/>
        </p:nvSpPr>
        <p:spPr>
          <a:xfrm>
            <a:off x="402119" y="4903196"/>
            <a:ext cx="758221" cy="430887"/>
          </a:xfrm>
          <a:prstGeom prst="rect">
            <a:avLst/>
          </a:prstGeom>
          <a:solidFill>
            <a:schemeClr val="bg1"/>
          </a:solidFill>
        </p:spPr>
        <p:txBody>
          <a:bodyPr wrap="none" lIns="0" tIns="0" rIns="0" bIns="0" rtlCol="0">
            <a:spAutoFit/>
          </a:bodyPr>
          <a:lstStyle/>
          <a:p>
            <a:pPr algn="r"/>
            <a:r>
              <a:rPr lang="en-US" sz="1400" b="1" dirty="0">
                <a:solidFill>
                  <a:srgbClr val="FF4F54"/>
                </a:solidFill>
                <a:latin typeface="Arial" charset="0"/>
                <a:ea typeface="Arial" charset="0"/>
                <a:cs typeface="Arial" charset="0"/>
              </a:rPr>
              <a:t>Norm pH</a:t>
            </a:r>
          </a:p>
          <a:p>
            <a:pPr algn="r"/>
            <a:r>
              <a:rPr lang="en-US" sz="1400" b="1" dirty="0">
                <a:solidFill>
                  <a:srgbClr val="FF4F54"/>
                </a:solidFill>
                <a:latin typeface="Arial" charset="0"/>
                <a:ea typeface="Arial" charset="0"/>
                <a:cs typeface="Arial" charset="0"/>
              </a:rPr>
              <a:t>Norm O</a:t>
            </a:r>
            <a:r>
              <a:rPr lang="en-US" sz="1400" b="1" baseline="-25000" dirty="0">
                <a:solidFill>
                  <a:srgbClr val="FF4F54"/>
                </a:solidFill>
                <a:latin typeface="Arial" charset="0"/>
                <a:ea typeface="Arial" charset="0"/>
                <a:cs typeface="Arial" charset="0"/>
              </a:rPr>
              <a:t>2</a:t>
            </a:r>
            <a:endParaRPr lang="en-US" sz="1400" b="1" dirty="0">
              <a:solidFill>
                <a:srgbClr val="FF4F54"/>
              </a:solidFill>
              <a:latin typeface="Arial" charset="0"/>
              <a:ea typeface="Arial" charset="0"/>
              <a:cs typeface="Arial" charset="0"/>
            </a:endParaRPr>
          </a:p>
        </p:txBody>
      </p:sp>
      <p:sp>
        <p:nvSpPr>
          <p:cNvPr id="6" name="TextBox 5">
            <a:extLst>
              <a:ext uri="{FF2B5EF4-FFF2-40B4-BE49-F238E27FC236}">
                <a16:creationId xmlns:a16="http://schemas.microsoft.com/office/drawing/2014/main" id="{F01D51E6-4983-C440-864A-67B8CBAB9D8B}"/>
              </a:ext>
            </a:extLst>
          </p:cNvPr>
          <p:cNvSpPr txBox="1"/>
          <p:nvPr/>
        </p:nvSpPr>
        <p:spPr>
          <a:xfrm>
            <a:off x="1624434" y="5146355"/>
            <a:ext cx="613951" cy="215444"/>
          </a:xfrm>
          <a:prstGeom prst="rect">
            <a:avLst/>
          </a:prstGeom>
          <a:solidFill>
            <a:schemeClr val="bg1"/>
          </a:solidFill>
        </p:spPr>
        <p:txBody>
          <a:bodyPr wrap="none" lIns="0" tIns="0" rIns="0" bIns="0" rtlCol="0">
            <a:spAutoFit/>
          </a:bodyPr>
          <a:lstStyle/>
          <a:p>
            <a:pPr algn="r"/>
            <a:r>
              <a:rPr lang="en-US" sz="1400" b="1" dirty="0">
                <a:solidFill>
                  <a:srgbClr val="00B0F0"/>
                </a:solidFill>
                <a:latin typeface="Arial" charset="0"/>
                <a:ea typeface="Arial" charset="0"/>
                <a:cs typeface="Arial" charset="0"/>
              </a:rPr>
              <a:t>Low O</a:t>
            </a:r>
            <a:r>
              <a:rPr lang="en-US" sz="1400" b="1" baseline="-25000" dirty="0">
                <a:solidFill>
                  <a:srgbClr val="00B0F0"/>
                </a:solidFill>
                <a:latin typeface="Arial" charset="0"/>
                <a:ea typeface="Arial" charset="0"/>
                <a:cs typeface="Arial" charset="0"/>
              </a:rPr>
              <a:t>2</a:t>
            </a:r>
            <a:endParaRPr lang="en-US" sz="1400" b="1" dirty="0">
              <a:solidFill>
                <a:srgbClr val="00B0F0"/>
              </a:solidFill>
              <a:latin typeface="Arial" charset="0"/>
              <a:ea typeface="Arial" charset="0"/>
              <a:cs typeface="Arial" charset="0"/>
            </a:endParaRPr>
          </a:p>
        </p:txBody>
      </p:sp>
      <p:sp>
        <p:nvSpPr>
          <p:cNvPr id="7" name="TextBox 6">
            <a:extLst>
              <a:ext uri="{FF2B5EF4-FFF2-40B4-BE49-F238E27FC236}">
                <a16:creationId xmlns:a16="http://schemas.microsoft.com/office/drawing/2014/main" id="{FC844E20-7308-1646-9D87-B38DCEDCEE2E}"/>
              </a:ext>
            </a:extLst>
          </p:cNvPr>
          <p:cNvSpPr txBox="1"/>
          <p:nvPr/>
        </p:nvSpPr>
        <p:spPr>
          <a:xfrm>
            <a:off x="126142" y="5549380"/>
            <a:ext cx="646011" cy="215444"/>
          </a:xfrm>
          <a:prstGeom prst="rect">
            <a:avLst/>
          </a:prstGeom>
          <a:solidFill>
            <a:schemeClr val="bg1"/>
          </a:solidFill>
        </p:spPr>
        <p:txBody>
          <a:bodyPr wrap="none" lIns="0" tIns="0" rIns="0" bIns="0" rtlCol="0">
            <a:spAutoFit/>
          </a:bodyPr>
          <a:lstStyle/>
          <a:p>
            <a:pPr algn="r"/>
            <a:r>
              <a:rPr lang="en-US" sz="1400" b="1" dirty="0">
                <a:solidFill>
                  <a:srgbClr val="00B050"/>
                </a:solidFill>
                <a:latin typeface="Arial" charset="0"/>
                <a:ea typeface="Arial" charset="0"/>
                <a:cs typeface="Arial" charset="0"/>
              </a:rPr>
              <a:t>Low pH</a:t>
            </a:r>
          </a:p>
        </p:txBody>
      </p:sp>
      <p:sp>
        <p:nvSpPr>
          <p:cNvPr id="8" name="TextBox 7">
            <a:extLst>
              <a:ext uri="{FF2B5EF4-FFF2-40B4-BE49-F238E27FC236}">
                <a16:creationId xmlns:a16="http://schemas.microsoft.com/office/drawing/2014/main" id="{3C35B1A5-7CAA-7642-B914-88C21DB7A69B}"/>
              </a:ext>
            </a:extLst>
          </p:cNvPr>
          <p:cNvSpPr txBox="1"/>
          <p:nvPr/>
        </p:nvSpPr>
        <p:spPr>
          <a:xfrm>
            <a:off x="1054762" y="5542940"/>
            <a:ext cx="646011" cy="430887"/>
          </a:xfrm>
          <a:prstGeom prst="rect">
            <a:avLst/>
          </a:prstGeom>
          <a:solidFill>
            <a:schemeClr val="bg1"/>
          </a:solidFill>
        </p:spPr>
        <p:txBody>
          <a:bodyPr wrap="none" lIns="0" tIns="0" rIns="0" bIns="0" rtlCol="0">
            <a:spAutoFit/>
          </a:bodyPr>
          <a:lstStyle/>
          <a:p>
            <a:pPr algn="r"/>
            <a:r>
              <a:rPr lang="en-US" sz="1400" b="1" dirty="0">
                <a:solidFill>
                  <a:srgbClr val="5447A0"/>
                </a:solidFill>
                <a:latin typeface="Arial" charset="0"/>
                <a:ea typeface="Arial" charset="0"/>
                <a:cs typeface="Arial" charset="0"/>
              </a:rPr>
              <a:t>Low pH</a:t>
            </a:r>
          </a:p>
          <a:p>
            <a:pPr algn="r"/>
            <a:r>
              <a:rPr lang="en-US" sz="1400" b="1" dirty="0">
                <a:solidFill>
                  <a:srgbClr val="5447A0"/>
                </a:solidFill>
                <a:latin typeface="Arial" charset="0"/>
                <a:ea typeface="Arial" charset="0"/>
                <a:cs typeface="Arial" charset="0"/>
              </a:rPr>
              <a:t>Low O</a:t>
            </a:r>
            <a:r>
              <a:rPr lang="en-US" sz="1400" b="1" baseline="-25000" dirty="0">
                <a:solidFill>
                  <a:srgbClr val="5447A0"/>
                </a:solidFill>
                <a:latin typeface="Arial" charset="0"/>
                <a:ea typeface="Arial" charset="0"/>
                <a:cs typeface="Arial" charset="0"/>
              </a:rPr>
              <a:t>2</a:t>
            </a:r>
            <a:endParaRPr lang="en-US" sz="1400" b="1" dirty="0">
              <a:solidFill>
                <a:srgbClr val="5447A0"/>
              </a:solidFill>
              <a:latin typeface="Arial" charset="0"/>
              <a:ea typeface="Arial" charset="0"/>
              <a:cs typeface="Arial" charset="0"/>
            </a:endParaRPr>
          </a:p>
        </p:txBody>
      </p:sp>
      <p:grpSp>
        <p:nvGrpSpPr>
          <p:cNvPr id="10" name="Group 9">
            <a:extLst>
              <a:ext uri="{FF2B5EF4-FFF2-40B4-BE49-F238E27FC236}">
                <a16:creationId xmlns:a16="http://schemas.microsoft.com/office/drawing/2014/main" id="{6C63673A-F9F5-8E43-A877-C9805955215B}"/>
              </a:ext>
            </a:extLst>
          </p:cNvPr>
          <p:cNvGrpSpPr/>
          <p:nvPr/>
        </p:nvGrpSpPr>
        <p:grpSpPr>
          <a:xfrm>
            <a:off x="2838981" y="2638012"/>
            <a:ext cx="3379255" cy="3177691"/>
            <a:chOff x="3066706" y="2417933"/>
            <a:chExt cx="3379255" cy="3177691"/>
          </a:xfrm>
        </p:grpSpPr>
        <p:grpSp>
          <p:nvGrpSpPr>
            <p:cNvPr id="11" name="Group 10">
              <a:extLst>
                <a:ext uri="{FF2B5EF4-FFF2-40B4-BE49-F238E27FC236}">
                  <a16:creationId xmlns:a16="http://schemas.microsoft.com/office/drawing/2014/main" id="{2D36E7DA-2E9F-6E45-819D-4C57D217FCFC}"/>
                </a:ext>
              </a:extLst>
            </p:cNvPr>
            <p:cNvGrpSpPr/>
            <p:nvPr/>
          </p:nvGrpSpPr>
          <p:grpSpPr>
            <a:xfrm>
              <a:off x="3772898" y="4699645"/>
              <a:ext cx="1406081" cy="895979"/>
              <a:chOff x="3533472" y="4493696"/>
              <a:chExt cx="1406081" cy="895979"/>
            </a:xfrm>
          </p:grpSpPr>
          <p:pic>
            <p:nvPicPr>
              <p:cNvPr id="25" name="Picture 6" descr="mage result for ATP">
                <a:extLst>
                  <a:ext uri="{FF2B5EF4-FFF2-40B4-BE49-F238E27FC236}">
                    <a16:creationId xmlns:a16="http://schemas.microsoft.com/office/drawing/2014/main" id="{59AFA1BB-54F3-F04C-98E1-6A594CDD5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3472" y="4640229"/>
                <a:ext cx="1406081" cy="74944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F5C5EA9-7E8D-B74F-8B1B-3E2FD9DD9060}"/>
                  </a:ext>
                </a:extLst>
              </p:cNvPr>
              <p:cNvSpPr txBox="1"/>
              <p:nvPr/>
            </p:nvSpPr>
            <p:spPr>
              <a:xfrm>
                <a:off x="4060625" y="4493696"/>
                <a:ext cx="468398" cy="261610"/>
              </a:xfrm>
              <a:prstGeom prst="rect">
                <a:avLst/>
              </a:prstGeom>
              <a:noFill/>
            </p:spPr>
            <p:txBody>
              <a:bodyPr wrap="none" rtlCol="0">
                <a:spAutoFit/>
              </a:bodyPr>
              <a:lstStyle/>
              <a:p>
                <a:r>
                  <a:rPr lang="en-US" sz="1100" b="1" dirty="0">
                    <a:latin typeface="Arial" charset="0"/>
                    <a:ea typeface="Arial" charset="0"/>
                    <a:cs typeface="Arial" charset="0"/>
                  </a:rPr>
                  <a:t>ATP</a:t>
                </a:r>
              </a:p>
            </p:txBody>
          </p:sp>
        </p:grpSp>
        <p:grpSp>
          <p:nvGrpSpPr>
            <p:cNvPr id="12" name="Group 11">
              <a:extLst>
                <a:ext uri="{FF2B5EF4-FFF2-40B4-BE49-F238E27FC236}">
                  <a16:creationId xmlns:a16="http://schemas.microsoft.com/office/drawing/2014/main" id="{CF3EEDA4-3530-1241-AE5A-54A49F85FD8C}"/>
                </a:ext>
              </a:extLst>
            </p:cNvPr>
            <p:cNvGrpSpPr/>
            <p:nvPr/>
          </p:nvGrpSpPr>
          <p:grpSpPr>
            <a:xfrm>
              <a:off x="4565740" y="3928833"/>
              <a:ext cx="1480360" cy="573014"/>
              <a:chOff x="4300841" y="3728522"/>
              <a:chExt cx="1480360" cy="573014"/>
            </a:xfrm>
          </p:grpSpPr>
          <p:pic>
            <p:nvPicPr>
              <p:cNvPr id="23" name="Picture 8" descr="mage result for fatty acid">
                <a:extLst>
                  <a:ext uri="{FF2B5EF4-FFF2-40B4-BE49-F238E27FC236}">
                    <a16:creationId xmlns:a16="http://schemas.microsoft.com/office/drawing/2014/main" id="{50AABF29-79F2-3F49-AC27-233C9F3D85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43" t="10700" r="3062" b="67449"/>
              <a:stretch/>
            </p:blipFill>
            <p:spPr bwMode="auto">
              <a:xfrm>
                <a:off x="4300841" y="3994349"/>
                <a:ext cx="1480360" cy="30718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126D1ED-7AA7-CC41-B104-32F8A170098C}"/>
                  </a:ext>
                </a:extLst>
              </p:cNvPr>
              <p:cNvSpPr txBox="1"/>
              <p:nvPr/>
            </p:nvSpPr>
            <p:spPr>
              <a:xfrm>
                <a:off x="4597811" y="3728522"/>
                <a:ext cx="944489" cy="261610"/>
              </a:xfrm>
              <a:prstGeom prst="rect">
                <a:avLst/>
              </a:prstGeom>
              <a:noFill/>
            </p:spPr>
            <p:txBody>
              <a:bodyPr wrap="none" rtlCol="0">
                <a:spAutoFit/>
              </a:bodyPr>
              <a:lstStyle/>
              <a:p>
                <a:r>
                  <a:rPr lang="en-US" sz="1100" b="1" dirty="0">
                    <a:latin typeface="Arial" charset="0"/>
                    <a:ea typeface="Arial" charset="0"/>
                    <a:cs typeface="Arial" charset="0"/>
                  </a:rPr>
                  <a:t>Fatty Acids</a:t>
                </a:r>
              </a:p>
            </p:txBody>
          </p:sp>
        </p:grpSp>
        <p:grpSp>
          <p:nvGrpSpPr>
            <p:cNvPr id="13" name="Group 12">
              <a:extLst>
                <a:ext uri="{FF2B5EF4-FFF2-40B4-BE49-F238E27FC236}">
                  <a16:creationId xmlns:a16="http://schemas.microsoft.com/office/drawing/2014/main" id="{99C6DC74-8AB3-B944-B820-94950B70B870}"/>
                </a:ext>
              </a:extLst>
            </p:cNvPr>
            <p:cNvGrpSpPr/>
            <p:nvPr/>
          </p:nvGrpSpPr>
          <p:grpSpPr>
            <a:xfrm>
              <a:off x="4862710" y="2610005"/>
              <a:ext cx="1026941" cy="1055031"/>
              <a:chOff x="5416062" y="2211060"/>
              <a:chExt cx="1026941" cy="1055031"/>
            </a:xfrm>
          </p:grpSpPr>
          <p:pic>
            <p:nvPicPr>
              <p:cNvPr id="21" name="Picture 2" descr="mage result for guanine">
                <a:extLst>
                  <a:ext uri="{FF2B5EF4-FFF2-40B4-BE49-F238E27FC236}">
                    <a16:creationId xmlns:a16="http://schemas.microsoft.com/office/drawing/2014/main" id="{A661B82F-C16E-3445-BCB7-A248EFB3DB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783" b="25574"/>
              <a:stretch/>
            </p:blipFill>
            <p:spPr bwMode="auto">
              <a:xfrm>
                <a:off x="5416062" y="2474779"/>
                <a:ext cx="1026941" cy="7913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C93C534-67F2-D148-BE31-32B4240DBF4A}"/>
                  </a:ext>
                </a:extLst>
              </p:cNvPr>
              <p:cNvSpPr txBox="1"/>
              <p:nvPr/>
            </p:nvSpPr>
            <p:spPr>
              <a:xfrm>
                <a:off x="5488844" y="2211060"/>
                <a:ext cx="748923" cy="261610"/>
              </a:xfrm>
              <a:prstGeom prst="rect">
                <a:avLst/>
              </a:prstGeom>
              <a:solidFill>
                <a:schemeClr val="bg1"/>
              </a:solidFill>
            </p:spPr>
            <p:txBody>
              <a:bodyPr wrap="none" rtlCol="0">
                <a:spAutoFit/>
              </a:bodyPr>
              <a:lstStyle/>
              <a:p>
                <a:r>
                  <a:rPr lang="en-US" sz="1100" b="1" dirty="0">
                    <a:latin typeface="Arial" charset="0"/>
                    <a:ea typeface="Arial" charset="0"/>
                    <a:cs typeface="Arial" charset="0"/>
                  </a:rPr>
                  <a:t>Guanine</a:t>
                </a:r>
              </a:p>
            </p:txBody>
          </p:sp>
        </p:grpSp>
        <p:grpSp>
          <p:nvGrpSpPr>
            <p:cNvPr id="14" name="Group 13">
              <a:extLst>
                <a:ext uri="{FF2B5EF4-FFF2-40B4-BE49-F238E27FC236}">
                  <a16:creationId xmlns:a16="http://schemas.microsoft.com/office/drawing/2014/main" id="{0D32183B-E5A7-6640-BCAB-FD804A16B117}"/>
                </a:ext>
              </a:extLst>
            </p:cNvPr>
            <p:cNvGrpSpPr/>
            <p:nvPr/>
          </p:nvGrpSpPr>
          <p:grpSpPr>
            <a:xfrm>
              <a:off x="3227127" y="3844101"/>
              <a:ext cx="995551" cy="823425"/>
              <a:chOff x="3035696" y="3611653"/>
              <a:chExt cx="995551" cy="823425"/>
            </a:xfrm>
          </p:grpSpPr>
          <p:pic>
            <p:nvPicPr>
              <p:cNvPr id="19" name="Picture 18">
                <a:extLst>
                  <a:ext uri="{FF2B5EF4-FFF2-40B4-BE49-F238E27FC236}">
                    <a16:creationId xmlns:a16="http://schemas.microsoft.com/office/drawing/2014/main" id="{A5839B1A-787B-0144-B5D4-AECE80A16AEF}"/>
                  </a:ext>
                </a:extLst>
              </p:cNvPr>
              <p:cNvPicPr>
                <a:picLocks noChangeAspect="1"/>
              </p:cNvPicPr>
              <p:nvPr/>
            </p:nvPicPr>
            <p:blipFill>
              <a:blip r:embed="rId7">
                <a:grayscl/>
              </a:blip>
              <a:stretch>
                <a:fillRect/>
              </a:stretch>
            </p:blipFill>
            <p:spPr>
              <a:xfrm>
                <a:off x="3035696" y="3757956"/>
                <a:ext cx="995551" cy="677122"/>
              </a:xfrm>
              <a:prstGeom prst="rect">
                <a:avLst/>
              </a:prstGeom>
            </p:spPr>
          </p:pic>
          <p:sp>
            <p:nvSpPr>
              <p:cNvPr id="20" name="TextBox 19">
                <a:extLst>
                  <a:ext uri="{FF2B5EF4-FFF2-40B4-BE49-F238E27FC236}">
                    <a16:creationId xmlns:a16="http://schemas.microsoft.com/office/drawing/2014/main" id="{8DB3C298-C012-7A43-A0F9-4E817FCAC656}"/>
                  </a:ext>
                </a:extLst>
              </p:cNvPr>
              <p:cNvSpPr txBox="1"/>
              <p:nvPr/>
            </p:nvSpPr>
            <p:spPr>
              <a:xfrm>
                <a:off x="3163017" y="3611653"/>
                <a:ext cx="740908" cy="261610"/>
              </a:xfrm>
              <a:prstGeom prst="rect">
                <a:avLst/>
              </a:prstGeom>
              <a:solidFill>
                <a:schemeClr val="bg1"/>
              </a:solidFill>
            </p:spPr>
            <p:txBody>
              <a:bodyPr wrap="none" rtlCol="0">
                <a:spAutoFit/>
              </a:bodyPr>
              <a:lstStyle/>
              <a:p>
                <a:r>
                  <a:rPr lang="en-US" sz="1100" b="1">
                    <a:latin typeface="Arial" charset="0"/>
                    <a:ea typeface="Arial" charset="0"/>
                    <a:cs typeface="Arial" charset="0"/>
                  </a:rPr>
                  <a:t>Glucose</a:t>
                </a:r>
                <a:endParaRPr lang="en-US" sz="1100" b="1" dirty="0">
                  <a:latin typeface="Arial" charset="0"/>
                  <a:ea typeface="Arial" charset="0"/>
                  <a:cs typeface="Arial" charset="0"/>
                </a:endParaRPr>
              </a:p>
            </p:txBody>
          </p:sp>
        </p:grpSp>
        <p:grpSp>
          <p:nvGrpSpPr>
            <p:cNvPr id="15" name="Group 14">
              <a:extLst>
                <a:ext uri="{FF2B5EF4-FFF2-40B4-BE49-F238E27FC236}">
                  <a16:creationId xmlns:a16="http://schemas.microsoft.com/office/drawing/2014/main" id="{31764AAA-0B16-3F47-944C-C906C2701503}"/>
                </a:ext>
              </a:extLst>
            </p:cNvPr>
            <p:cNvGrpSpPr/>
            <p:nvPr/>
          </p:nvGrpSpPr>
          <p:grpSpPr>
            <a:xfrm>
              <a:off x="3580286" y="2897432"/>
              <a:ext cx="985454" cy="782890"/>
              <a:chOff x="3668067" y="2684444"/>
              <a:chExt cx="985454" cy="782890"/>
            </a:xfrm>
          </p:grpSpPr>
          <p:pic>
            <p:nvPicPr>
              <p:cNvPr id="17" name="Picture 4" descr="mage result for tryptophan">
                <a:extLst>
                  <a:ext uri="{FF2B5EF4-FFF2-40B4-BE49-F238E27FC236}">
                    <a16:creationId xmlns:a16="http://schemas.microsoft.com/office/drawing/2014/main" id="{4CB5857B-9722-0543-A8F8-8096509A411C}"/>
                  </a:ext>
                </a:extLst>
              </p:cNvPr>
              <p:cNvPicPr>
                <a:picLocks noChangeAspect="1" noChangeArrowheads="1"/>
              </p:cNvPicPr>
              <p:nvPr/>
            </p:nvPicPr>
            <p:blipFill rotWithShape="1">
              <a:blip r:embed="rId8">
                <a:graysc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t="1" r="75199" b="31396"/>
              <a:stretch/>
            </p:blipFill>
            <p:spPr bwMode="auto">
              <a:xfrm>
                <a:off x="3711172" y="2684444"/>
                <a:ext cx="942349" cy="7828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DF9A184-165F-EE4A-ACE4-4D971821156A}"/>
                  </a:ext>
                </a:extLst>
              </p:cNvPr>
              <p:cNvSpPr txBox="1"/>
              <p:nvPr/>
            </p:nvSpPr>
            <p:spPr>
              <a:xfrm>
                <a:off x="3668067" y="2711382"/>
                <a:ext cx="962123" cy="261610"/>
              </a:xfrm>
              <a:prstGeom prst="rect">
                <a:avLst/>
              </a:prstGeom>
              <a:solidFill>
                <a:schemeClr val="bg1"/>
              </a:solidFill>
            </p:spPr>
            <p:txBody>
              <a:bodyPr wrap="none" rtlCol="0">
                <a:spAutoFit/>
              </a:bodyPr>
              <a:lstStyle/>
              <a:p>
                <a:r>
                  <a:rPr lang="en-US" sz="1100" b="1" dirty="0">
                    <a:latin typeface="Arial" charset="0"/>
                    <a:ea typeface="Arial" charset="0"/>
                    <a:cs typeface="Arial" charset="0"/>
                  </a:rPr>
                  <a:t>Tryptophan</a:t>
                </a:r>
              </a:p>
            </p:txBody>
          </p:sp>
        </p:grpSp>
        <p:sp>
          <p:nvSpPr>
            <p:cNvPr id="16" name="Oval 15">
              <a:extLst>
                <a:ext uri="{FF2B5EF4-FFF2-40B4-BE49-F238E27FC236}">
                  <a16:creationId xmlns:a16="http://schemas.microsoft.com/office/drawing/2014/main" id="{E6086C17-7941-6A43-BF44-AF99ADE6C898}"/>
                </a:ext>
              </a:extLst>
            </p:cNvPr>
            <p:cNvSpPr/>
            <p:nvPr/>
          </p:nvSpPr>
          <p:spPr>
            <a:xfrm>
              <a:off x="3066706" y="2417933"/>
              <a:ext cx="3379255" cy="31586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16C130E1-D816-4A48-97C2-B8615D8C0AAD}"/>
              </a:ext>
            </a:extLst>
          </p:cNvPr>
          <p:cNvCxnSpPr/>
          <p:nvPr/>
        </p:nvCxnSpPr>
        <p:spPr>
          <a:xfrm>
            <a:off x="2128511" y="4243300"/>
            <a:ext cx="4572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78289F8-1466-9849-BCDE-7262D9218DBB}"/>
              </a:ext>
            </a:extLst>
          </p:cNvPr>
          <p:cNvSpPr txBox="1"/>
          <p:nvPr/>
        </p:nvSpPr>
        <p:spPr>
          <a:xfrm>
            <a:off x="3352561" y="2052612"/>
            <a:ext cx="2448106" cy="400110"/>
          </a:xfrm>
          <a:prstGeom prst="rect">
            <a:avLst/>
          </a:prstGeom>
          <a:noFill/>
        </p:spPr>
        <p:txBody>
          <a:bodyPr wrap="none" rtlCol="0">
            <a:spAutoFit/>
          </a:bodyPr>
          <a:lstStyle/>
          <a:p>
            <a:r>
              <a:rPr lang="en-US" sz="2000" b="1" dirty="0">
                <a:latin typeface="Arial Narrow" charset="0"/>
                <a:ea typeface="Arial Narrow" charset="0"/>
                <a:cs typeface="Arial Narrow" charset="0"/>
              </a:rPr>
              <a:t>Identify all metabolites</a:t>
            </a:r>
          </a:p>
        </p:txBody>
      </p:sp>
      <p:sp>
        <p:nvSpPr>
          <p:cNvPr id="29" name="TextBox 28">
            <a:extLst>
              <a:ext uri="{FF2B5EF4-FFF2-40B4-BE49-F238E27FC236}">
                <a16:creationId xmlns:a16="http://schemas.microsoft.com/office/drawing/2014/main" id="{CB927F02-4EC6-2E4A-AA93-7B7D713C853E}"/>
              </a:ext>
            </a:extLst>
          </p:cNvPr>
          <p:cNvSpPr txBox="1"/>
          <p:nvPr/>
        </p:nvSpPr>
        <p:spPr>
          <a:xfrm>
            <a:off x="7014151" y="1998975"/>
            <a:ext cx="1943860" cy="707886"/>
          </a:xfrm>
          <a:prstGeom prst="rect">
            <a:avLst/>
          </a:prstGeom>
          <a:noFill/>
        </p:spPr>
        <p:txBody>
          <a:bodyPr wrap="square" rtlCol="0">
            <a:spAutoFit/>
          </a:bodyPr>
          <a:lstStyle/>
          <a:p>
            <a:pPr algn="ctr"/>
            <a:r>
              <a:rPr lang="en-US" sz="2000" b="1">
                <a:latin typeface="Arial Narrow" charset="0"/>
                <a:ea typeface="Arial Narrow" charset="0"/>
                <a:cs typeface="Arial Narrow" charset="0"/>
              </a:rPr>
              <a:t>Infer activity of pathways</a:t>
            </a:r>
            <a:endParaRPr lang="en-US" sz="2000" b="1" dirty="0">
              <a:latin typeface="Arial Narrow" charset="0"/>
              <a:ea typeface="Arial Narrow" charset="0"/>
              <a:cs typeface="Arial Narrow" charset="0"/>
            </a:endParaRPr>
          </a:p>
        </p:txBody>
      </p:sp>
      <p:sp>
        <p:nvSpPr>
          <p:cNvPr id="30" name="TextBox 29">
            <a:extLst>
              <a:ext uri="{FF2B5EF4-FFF2-40B4-BE49-F238E27FC236}">
                <a16:creationId xmlns:a16="http://schemas.microsoft.com/office/drawing/2014/main" id="{D40047E1-5835-9A4A-AF44-4E31B75342E0}"/>
              </a:ext>
            </a:extLst>
          </p:cNvPr>
          <p:cNvSpPr txBox="1"/>
          <p:nvPr/>
        </p:nvSpPr>
        <p:spPr>
          <a:xfrm>
            <a:off x="-37742" y="2044520"/>
            <a:ext cx="2576425" cy="707886"/>
          </a:xfrm>
          <a:prstGeom prst="rect">
            <a:avLst/>
          </a:prstGeom>
          <a:noFill/>
        </p:spPr>
        <p:txBody>
          <a:bodyPr wrap="square" rtlCol="0">
            <a:spAutoFit/>
          </a:bodyPr>
          <a:lstStyle/>
          <a:p>
            <a:pPr algn="ctr"/>
            <a:r>
              <a:rPr lang="en-US" sz="2000" b="1" dirty="0">
                <a:latin typeface="Arial Narrow" charset="0"/>
                <a:ea typeface="Arial Narrow" charset="0"/>
                <a:cs typeface="Arial Narrow" charset="0"/>
              </a:rPr>
              <a:t>Animals exposed to different conditions</a:t>
            </a:r>
          </a:p>
        </p:txBody>
      </p:sp>
      <p:cxnSp>
        <p:nvCxnSpPr>
          <p:cNvPr id="31" name="Straight Arrow Connector 30">
            <a:extLst>
              <a:ext uri="{FF2B5EF4-FFF2-40B4-BE49-F238E27FC236}">
                <a16:creationId xmlns:a16="http://schemas.microsoft.com/office/drawing/2014/main" id="{24D3C304-410F-3B42-B316-2613B64E305C}"/>
              </a:ext>
            </a:extLst>
          </p:cNvPr>
          <p:cNvCxnSpPr/>
          <p:nvPr/>
        </p:nvCxnSpPr>
        <p:spPr>
          <a:xfrm>
            <a:off x="6322640" y="4243300"/>
            <a:ext cx="4572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9D9A6AA2-D4CB-0244-A14F-BB5E5D6A852C}"/>
              </a:ext>
            </a:extLst>
          </p:cNvPr>
          <p:cNvGrpSpPr/>
          <p:nvPr/>
        </p:nvGrpSpPr>
        <p:grpSpPr>
          <a:xfrm>
            <a:off x="7745869" y="4348601"/>
            <a:ext cx="1362867" cy="471136"/>
            <a:chOff x="6849314" y="2654190"/>
            <a:chExt cx="1506186" cy="566617"/>
          </a:xfrm>
        </p:grpSpPr>
        <p:sp>
          <p:nvSpPr>
            <p:cNvPr id="33" name="Rounded Rectangle 32">
              <a:extLst>
                <a:ext uri="{FF2B5EF4-FFF2-40B4-BE49-F238E27FC236}">
                  <a16:creationId xmlns:a16="http://schemas.microsoft.com/office/drawing/2014/main" id="{EA02FE8D-C1D5-1D45-9880-F8A7989838DE}"/>
                </a:ext>
              </a:extLst>
            </p:cNvPr>
            <p:cNvSpPr/>
            <p:nvPr/>
          </p:nvSpPr>
          <p:spPr>
            <a:xfrm>
              <a:off x="6900544" y="2654190"/>
              <a:ext cx="1407309" cy="56661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4" name="Rectangle 33">
              <a:extLst>
                <a:ext uri="{FF2B5EF4-FFF2-40B4-BE49-F238E27FC236}">
                  <a16:creationId xmlns:a16="http://schemas.microsoft.com/office/drawing/2014/main" id="{75312548-B687-034D-9C06-BB866375B5AB}"/>
                </a:ext>
              </a:extLst>
            </p:cNvPr>
            <p:cNvSpPr/>
            <p:nvPr/>
          </p:nvSpPr>
          <p:spPr>
            <a:xfrm>
              <a:off x="6849314" y="2731774"/>
              <a:ext cx="1506186" cy="400110"/>
            </a:xfrm>
            <a:prstGeom prst="rect">
              <a:avLst/>
            </a:prstGeom>
            <a:noFill/>
          </p:spPr>
          <p:txBody>
            <a:bodyPr wrap="square">
              <a:spAutoFit/>
            </a:bodyPr>
            <a:lstStyle/>
            <a:p>
              <a:pPr algn="ctr"/>
              <a:r>
                <a:rPr lang="en-US" sz="1000" b="1" dirty="0">
                  <a:latin typeface="Arial" charset="0"/>
                  <a:ea typeface="Arial" charset="0"/>
                  <a:cs typeface="Arial" charset="0"/>
                </a:rPr>
                <a:t>CARBOHYDRATE METABOLISM</a:t>
              </a:r>
            </a:p>
          </p:txBody>
        </p:sp>
      </p:grpSp>
      <p:grpSp>
        <p:nvGrpSpPr>
          <p:cNvPr id="35" name="Group 34">
            <a:extLst>
              <a:ext uri="{FF2B5EF4-FFF2-40B4-BE49-F238E27FC236}">
                <a16:creationId xmlns:a16="http://schemas.microsoft.com/office/drawing/2014/main" id="{A1782CBF-14DF-394C-9B2E-E2F5E05A10D7}"/>
              </a:ext>
            </a:extLst>
          </p:cNvPr>
          <p:cNvGrpSpPr/>
          <p:nvPr/>
        </p:nvGrpSpPr>
        <p:grpSpPr>
          <a:xfrm>
            <a:off x="6766845" y="4884247"/>
            <a:ext cx="1087276" cy="483833"/>
            <a:chOff x="7600159" y="3671705"/>
            <a:chExt cx="1201614" cy="581886"/>
          </a:xfrm>
        </p:grpSpPr>
        <p:sp>
          <p:nvSpPr>
            <p:cNvPr id="36" name="Rounded Rectangle 35">
              <a:extLst>
                <a:ext uri="{FF2B5EF4-FFF2-40B4-BE49-F238E27FC236}">
                  <a16:creationId xmlns:a16="http://schemas.microsoft.com/office/drawing/2014/main" id="{B074EB18-12F6-7D44-AB72-B88367A38A69}"/>
                </a:ext>
              </a:extLst>
            </p:cNvPr>
            <p:cNvSpPr/>
            <p:nvPr/>
          </p:nvSpPr>
          <p:spPr>
            <a:xfrm>
              <a:off x="7640503" y="3671705"/>
              <a:ext cx="1116561" cy="58188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37" name="Rectangle 36">
              <a:extLst>
                <a:ext uri="{FF2B5EF4-FFF2-40B4-BE49-F238E27FC236}">
                  <a16:creationId xmlns:a16="http://schemas.microsoft.com/office/drawing/2014/main" id="{31D5BC89-5742-7E44-83B5-750E074F5701}"/>
                </a:ext>
              </a:extLst>
            </p:cNvPr>
            <p:cNvSpPr/>
            <p:nvPr/>
          </p:nvSpPr>
          <p:spPr>
            <a:xfrm>
              <a:off x="7600159" y="3733320"/>
              <a:ext cx="1201614" cy="400110"/>
            </a:xfrm>
            <a:prstGeom prst="rect">
              <a:avLst/>
            </a:prstGeom>
            <a:noFill/>
          </p:spPr>
          <p:txBody>
            <a:bodyPr wrap="square">
              <a:spAutoFit/>
            </a:bodyPr>
            <a:lstStyle/>
            <a:p>
              <a:pPr algn="ctr"/>
              <a:r>
                <a:rPr lang="en-US" sz="1000" b="1" dirty="0">
                  <a:latin typeface="Arial" charset="0"/>
                  <a:ea typeface="Arial" charset="0"/>
                  <a:cs typeface="Arial" charset="0"/>
                </a:rPr>
                <a:t>AMINO ACID METABOLISM</a:t>
              </a:r>
            </a:p>
          </p:txBody>
        </p:sp>
      </p:grpSp>
      <p:grpSp>
        <p:nvGrpSpPr>
          <p:cNvPr id="38" name="Group 37">
            <a:extLst>
              <a:ext uri="{FF2B5EF4-FFF2-40B4-BE49-F238E27FC236}">
                <a16:creationId xmlns:a16="http://schemas.microsoft.com/office/drawing/2014/main" id="{3CB1F80F-05D6-0B47-A1A7-CBCF38EBEAF6}"/>
              </a:ext>
            </a:extLst>
          </p:cNvPr>
          <p:cNvGrpSpPr/>
          <p:nvPr/>
        </p:nvGrpSpPr>
        <p:grpSpPr>
          <a:xfrm>
            <a:off x="7883664" y="5440980"/>
            <a:ext cx="1087276" cy="461058"/>
            <a:chOff x="7600159" y="3688209"/>
            <a:chExt cx="1201614" cy="554495"/>
          </a:xfrm>
        </p:grpSpPr>
        <p:sp>
          <p:nvSpPr>
            <p:cNvPr id="39" name="Rounded Rectangle 38">
              <a:extLst>
                <a:ext uri="{FF2B5EF4-FFF2-40B4-BE49-F238E27FC236}">
                  <a16:creationId xmlns:a16="http://schemas.microsoft.com/office/drawing/2014/main" id="{9197F202-9C7A-BC41-9930-9D7003B59642}"/>
                </a:ext>
              </a:extLst>
            </p:cNvPr>
            <p:cNvSpPr/>
            <p:nvPr/>
          </p:nvSpPr>
          <p:spPr>
            <a:xfrm>
              <a:off x="7614447" y="3688209"/>
              <a:ext cx="1173038" cy="554495"/>
            </a:xfrm>
            <a:prstGeom prst="roundRect">
              <a:avLst/>
            </a:prstGeom>
            <a:solidFill>
              <a:srgbClr val="BEB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40" name="Rectangle 39">
              <a:extLst>
                <a:ext uri="{FF2B5EF4-FFF2-40B4-BE49-F238E27FC236}">
                  <a16:creationId xmlns:a16="http://schemas.microsoft.com/office/drawing/2014/main" id="{AF0D0D0D-2146-B64F-BB9E-10710CAC9EEB}"/>
                </a:ext>
              </a:extLst>
            </p:cNvPr>
            <p:cNvSpPr/>
            <p:nvPr/>
          </p:nvSpPr>
          <p:spPr>
            <a:xfrm>
              <a:off x="7600159" y="3733320"/>
              <a:ext cx="1201614" cy="400110"/>
            </a:xfrm>
            <a:prstGeom prst="rect">
              <a:avLst/>
            </a:prstGeom>
            <a:noFill/>
          </p:spPr>
          <p:txBody>
            <a:bodyPr wrap="square">
              <a:spAutoFit/>
            </a:bodyPr>
            <a:lstStyle/>
            <a:p>
              <a:pPr algn="ctr"/>
              <a:r>
                <a:rPr lang="en-US" sz="1000" b="1" dirty="0">
                  <a:latin typeface="Arial" charset="0"/>
                  <a:ea typeface="Arial" charset="0"/>
                  <a:cs typeface="Arial" charset="0"/>
                </a:rPr>
                <a:t>LIPID</a:t>
              </a:r>
            </a:p>
            <a:p>
              <a:pPr algn="ctr"/>
              <a:r>
                <a:rPr lang="en-US" sz="1000" b="1" dirty="0">
                  <a:latin typeface="Arial" charset="0"/>
                  <a:ea typeface="Arial" charset="0"/>
                  <a:cs typeface="Arial" charset="0"/>
                </a:rPr>
                <a:t>METABOLISM</a:t>
              </a:r>
            </a:p>
          </p:txBody>
        </p:sp>
      </p:grpSp>
      <p:grpSp>
        <p:nvGrpSpPr>
          <p:cNvPr id="41" name="Group 40">
            <a:extLst>
              <a:ext uri="{FF2B5EF4-FFF2-40B4-BE49-F238E27FC236}">
                <a16:creationId xmlns:a16="http://schemas.microsoft.com/office/drawing/2014/main" id="{91309007-AAD8-EF4F-A78D-A3863CFEC951}"/>
              </a:ext>
            </a:extLst>
          </p:cNvPr>
          <p:cNvGrpSpPr/>
          <p:nvPr/>
        </p:nvGrpSpPr>
        <p:grpSpPr>
          <a:xfrm>
            <a:off x="7844072" y="3273688"/>
            <a:ext cx="1228876" cy="418718"/>
            <a:chOff x="7514431" y="3717358"/>
            <a:chExt cx="1358104" cy="503575"/>
          </a:xfrm>
        </p:grpSpPr>
        <p:sp>
          <p:nvSpPr>
            <p:cNvPr id="42" name="Rounded Rectangle 41">
              <a:extLst>
                <a:ext uri="{FF2B5EF4-FFF2-40B4-BE49-F238E27FC236}">
                  <a16:creationId xmlns:a16="http://schemas.microsoft.com/office/drawing/2014/main" id="{5FE55DE0-9C3B-734C-A76F-92E1AA4B2B7D}"/>
                </a:ext>
              </a:extLst>
            </p:cNvPr>
            <p:cNvSpPr/>
            <p:nvPr/>
          </p:nvSpPr>
          <p:spPr>
            <a:xfrm>
              <a:off x="7575664" y="3717358"/>
              <a:ext cx="1202694" cy="5035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43" name="Rectangle 42">
              <a:extLst>
                <a:ext uri="{FF2B5EF4-FFF2-40B4-BE49-F238E27FC236}">
                  <a16:creationId xmlns:a16="http://schemas.microsoft.com/office/drawing/2014/main" id="{DC419729-39E8-A147-9B37-172E77512748}"/>
                </a:ext>
              </a:extLst>
            </p:cNvPr>
            <p:cNvSpPr/>
            <p:nvPr/>
          </p:nvSpPr>
          <p:spPr>
            <a:xfrm>
              <a:off x="7514431" y="3733320"/>
              <a:ext cx="1358104" cy="400110"/>
            </a:xfrm>
            <a:prstGeom prst="rect">
              <a:avLst/>
            </a:prstGeom>
            <a:noFill/>
          </p:spPr>
          <p:txBody>
            <a:bodyPr wrap="square">
              <a:spAutoFit/>
            </a:bodyPr>
            <a:lstStyle/>
            <a:p>
              <a:pPr algn="ctr"/>
              <a:r>
                <a:rPr lang="en-US" sz="1000" b="1" dirty="0">
                  <a:latin typeface="Arial" charset="0"/>
                  <a:ea typeface="Arial" charset="0"/>
                  <a:cs typeface="Arial" charset="0"/>
                </a:rPr>
                <a:t>NUCLEIC ACID METABOLISM</a:t>
              </a:r>
            </a:p>
          </p:txBody>
        </p:sp>
      </p:grpSp>
      <p:grpSp>
        <p:nvGrpSpPr>
          <p:cNvPr id="44" name="Group 43">
            <a:extLst>
              <a:ext uri="{FF2B5EF4-FFF2-40B4-BE49-F238E27FC236}">
                <a16:creationId xmlns:a16="http://schemas.microsoft.com/office/drawing/2014/main" id="{F15F20A6-0503-BA45-87FE-D4CB5C8BF1AE}"/>
              </a:ext>
            </a:extLst>
          </p:cNvPr>
          <p:cNvGrpSpPr/>
          <p:nvPr/>
        </p:nvGrpSpPr>
        <p:grpSpPr>
          <a:xfrm>
            <a:off x="6971519" y="3767129"/>
            <a:ext cx="1042721" cy="458656"/>
            <a:chOff x="7600159" y="3651706"/>
            <a:chExt cx="1201614" cy="634543"/>
          </a:xfrm>
        </p:grpSpPr>
        <p:sp>
          <p:nvSpPr>
            <p:cNvPr id="45" name="Rounded Rectangle 44">
              <a:extLst>
                <a:ext uri="{FF2B5EF4-FFF2-40B4-BE49-F238E27FC236}">
                  <a16:creationId xmlns:a16="http://schemas.microsoft.com/office/drawing/2014/main" id="{48FC9A7D-D404-204A-9CFA-92FCA90A7769}"/>
                </a:ext>
              </a:extLst>
            </p:cNvPr>
            <p:cNvSpPr/>
            <p:nvPr/>
          </p:nvSpPr>
          <p:spPr>
            <a:xfrm>
              <a:off x="7607845" y="3651706"/>
              <a:ext cx="1179640" cy="634543"/>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46" name="Rectangle 45">
              <a:extLst>
                <a:ext uri="{FF2B5EF4-FFF2-40B4-BE49-F238E27FC236}">
                  <a16:creationId xmlns:a16="http://schemas.microsoft.com/office/drawing/2014/main" id="{087D2C85-8518-A14B-94C5-D118BDD9E4AD}"/>
                </a:ext>
              </a:extLst>
            </p:cNvPr>
            <p:cNvSpPr/>
            <p:nvPr/>
          </p:nvSpPr>
          <p:spPr>
            <a:xfrm>
              <a:off x="7600159" y="3733320"/>
              <a:ext cx="1201614" cy="460269"/>
            </a:xfrm>
            <a:prstGeom prst="rect">
              <a:avLst/>
            </a:prstGeom>
            <a:noFill/>
          </p:spPr>
          <p:txBody>
            <a:bodyPr wrap="square">
              <a:spAutoFit/>
            </a:bodyPr>
            <a:lstStyle/>
            <a:p>
              <a:pPr algn="ctr"/>
              <a:r>
                <a:rPr lang="en-US" sz="1000" b="1" dirty="0">
                  <a:latin typeface="Arial" charset="0"/>
                  <a:ea typeface="Arial" charset="0"/>
                  <a:cs typeface="Arial" charset="0"/>
                </a:rPr>
                <a:t>ENERGY</a:t>
              </a:r>
            </a:p>
            <a:p>
              <a:pPr algn="ctr"/>
              <a:r>
                <a:rPr lang="en-US" sz="1000" b="1" dirty="0">
                  <a:latin typeface="Arial" charset="0"/>
                  <a:ea typeface="Arial" charset="0"/>
                  <a:cs typeface="Arial" charset="0"/>
                </a:rPr>
                <a:t>METABOLISM</a:t>
              </a:r>
            </a:p>
          </p:txBody>
        </p:sp>
      </p:grpSp>
      <p:grpSp>
        <p:nvGrpSpPr>
          <p:cNvPr id="47" name="Group 46">
            <a:extLst>
              <a:ext uri="{FF2B5EF4-FFF2-40B4-BE49-F238E27FC236}">
                <a16:creationId xmlns:a16="http://schemas.microsoft.com/office/drawing/2014/main" id="{F3BC500C-FB03-0840-A53F-7CD1FF85AA97}"/>
              </a:ext>
            </a:extLst>
          </p:cNvPr>
          <p:cNvGrpSpPr/>
          <p:nvPr/>
        </p:nvGrpSpPr>
        <p:grpSpPr>
          <a:xfrm>
            <a:off x="6850500" y="2772551"/>
            <a:ext cx="1181313" cy="453586"/>
            <a:chOff x="7534724" y="3697195"/>
            <a:chExt cx="1305539" cy="545510"/>
          </a:xfrm>
        </p:grpSpPr>
        <p:sp>
          <p:nvSpPr>
            <p:cNvPr id="48" name="Rounded Rectangle 47">
              <a:extLst>
                <a:ext uri="{FF2B5EF4-FFF2-40B4-BE49-F238E27FC236}">
                  <a16:creationId xmlns:a16="http://schemas.microsoft.com/office/drawing/2014/main" id="{8D5C502E-D7AF-D74D-829C-7A2F38EE0D8E}"/>
                </a:ext>
              </a:extLst>
            </p:cNvPr>
            <p:cNvSpPr/>
            <p:nvPr/>
          </p:nvSpPr>
          <p:spPr>
            <a:xfrm>
              <a:off x="7601720" y="3697195"/>
              <a:ext cx="1168026" cy="545510"/>
            </a:xfrm>
            <a:prstGeom prst="roundRect">
              <a:avLst/>
            </a:prstGeom>
            <a:solidFill>
              <a:srgbClr val="FFD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49" name="Rectangle 48">
              <a:extLst>
                <a:ext uri="{FF2B5EF4-FFF2-40B4-BE49-F238E27FC236}">
                  <a16:creationId xmlns:a16="http://schemas.microsoft.com/office/drawing/2014/main" id="{4727A492-849F-6C44-9BB7-FF070DFFDA3E}"/>
                </a:ext>
              </a:extLst>
            </p:cNvPr>
            <p:cNvSpPr/>
            <p:nvPr/>
          </p:nvSpPr>
          <p:spPr>
            <a:xfrm>
              <a:off x="7534724" y="3750854"/>
              <a:ext cx="1305539" cy="400110"/>
            </a:xfrm>
            <a:prstGeom prst="rect">
              <a:avLst/>
            </a:prstGeom>
            <a:noFill/>
          </p:spPr>
          <p:txBody>
            <a:bodyPr wrap="square">
              <a:spAutoFit/>
            </a:bodyPr>
            <a:lstStyle/>
            <a:p>
              <a:pPr algn="ctr"/>
              <a:r>
                <a:rPr lang="en-US" sz="1000" b="1" dirty="0">
                  <a:latin typeface="Arial" charset="0"/>
                  <a:ea typeface="Arial" charset="0"/>
                  <a:cs typeface="Arial" charset="0"/>
                </a:rPr>
                <a:t>BIOSIGNALING</a:t>
              </a:r>
            </a:p>
            <a:p>
              <a:pPr algn="ctr"/>
              <a:r>
                <a:rPr lang="en-US" sz="1000" b="1" dirty="0">
                  <a:latin typeface="Arial" charset="0"/>
                  <a:ea typeface="Arial" charset="0"/>
                  <a:cs typeface="Arial" charset="0"/>
                </a:rPr>
                <a:t>PATHWAYS</a:t>
              </a:r>
            </a:p>
          </p:txBody>
        </p:sp>
      </p:grpSp>
      <p:grpSp>
        <p:nvGrpSpPr>
          <p:cNvPr id="50" name="Group 49">
            <a:extLst>
              <a:ext uri="{FF2B5EF4-FFF2-40B4-BE49-F238E27FC236}">
                <a16:creationId xmlns:a16="http://schemas.microsoft.com/office/drawing/2014/main" id="{ABD00310-BDE4-F44B-95E3-AFD596F58D57}"/>
              </a:ext>
            </a:extLst>
          </p:cNvPr>
          <p:cNvGrpSpPr/>
          <p:nvPr/>
        </p:nvGrpSpPr>
        <p:grpSpPr>
          <a:xfrm>
            <a:off x="6796387" y="5757291"/>
            <a:ext cx="1087276" cy="428275"/>
            <a:chOff x="7600159" y="3694978"/>
            <a:chExt cx="1201614" cy="515069"/>
          </a:xfrm>
        </p:grpSpPr>
        <p:sp>
          <p:nvSpPr>
            <p:cNvPr id="51" name="Rounded Rectangle 50">
              <a:extLst>
                <a:ext uri="{FF2B5EF4-FFF2-40B4-BE49-F238E27FC236}">
                  <a16:creationId xmlns:a16="http://schemas.microsoft.com/office/drawing/2014/main" id="{3794D559-3D08-A446-90F8-884BBF4A3AA4}"/>
                </a:ext>
              </a:extLst>
            </p:cNvPr>
            <p:cNvSpPr/>
            <p:nvPr/>
          </p:nvSpPr>
          <p:spPr>
            <a:xfrm>
              <a:off x="7640503" y="3694978"/>
              <a:ext cx="1093729" cy="515069"/>
            </a:xfrm>
            <a:prstGeom prst="roundRect">
              <a:avLst/>
            </a:prstGeom>
            <a:solidFill>
              <a:srgbClr val="F0D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n w="0"/>
                <a:solidFill>
                  <a:schemeClr val="accent1"/>
                </a:solidFill>
                <a:effectLst>
                  <a:outerShdw blurRad="38100" dist="25400" dir="5400000" algn="ctr" rotWithShape="0">
                    <a:srgbClr val="6E747A">
                      <a:alpha val="43000"/>
                    </a:srgbClr>
                  </a:outerShdw>
                </a:effectLst>
              </a:endParaRPr>
            </a:p>
          </p:txBody>
        </p:sp>
        <p:sp>
          <p:nvSpPr>
            <p:cNvPr id="52" name="Rectangle 51">
              <a:extLst>
                <a:ext uri="{FF2B5EF4-FFF2-40B4-BE49-F238E27FC236}">
                  <a16:creationId xmlns:a16="http://schemas.microsoft.com/office/drawing/2014/main" id="{0D7A3448-6B91-3347-970D-1CEEE9C9D942}"/>
                </a:ext>
              </a:extLst>
            </p:cNvPr>
            <p:cNvSpPr/>
            <p:nvPr/>
          </p:nvSpPr>
          <p:spPr>
            <a:xfrm>
              <a:off x="7600159" y="3733320"/>
              <a:ext cx="1201614" cy="400110"/>
            </a:xfrm>
            <a:prstGeom prst="rect">
              <a:avLst/>
            </a:prstGeom>
            <a:noFill/>
          </p:spPr>
          <p:txBody>
            <a:bodyPr wrap="square">
              <a:spAutoFit/>
            </a:bodyPr>
            <a:lstStyle/>
            <a:p>
              <a:pPr algn="ctr"/>
              <a:r>
                <a:rPr lang="en-US" sz="1000" b="1" dirty="0">
                  <a:latin typeface="Arial" charset="0"/>
                  <a:ea typeface="Arial" charset="0"/>
                  <a:cs typeface="Arial" charset="0"/>
                </a:rPr>
                <a:t>VITAMIN</a:t>
              </a:r>
            </a:p>
            <a:p>
              <a:pPr algn="ctr"/>
              <a:r>
                <a:rPr lang="en-US" sz="1000" b="1" dirty="0">
                  <a:latin typeface="Arial" charset="0"/>
                  <a:ea typeface="Arial" charset="0"/>
                  <a:cs typeface="Arial" charset="0"/>
                </a:rPr>
                <a:t>METABOLISM</a:t>
              </a:r>
            </a:p>
          </p:txBody>
        </p:sp>
      </p:grpSp>
      <p:pic>
        <p:nvPicPr>
          <p:cNvPr id="2050" name="Picture 2" descr="Image result for pteropod">
            <a:extLst>
              <a:ext uri="{FF2B5EF4-FFF2-40B4-BE49-F238E27FC236}">
                <a16:creationId xmlns:a16="http://schemas.microsoft.com/office/drawing/2014/main" id="{CC4AA21C-A6C7-7946-B947-3A23528CF4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151" y="3286960"/>
            <a:ext cx="1621628" cy="1407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230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1614-6BEC-0646-80A0-5EACD37BB583}"/>
              </a:ext>
            </a:extLst>
          </p:cNvPr>
          <p:cNvSpPr>
            <a:spLocks noGrp="1"/>
          </p:cNvSpPr>
          <p:nvPr>
            <p:ph type="title"/>
          </p:nvPr>
        </p:nvSpPr>
        <p:spPr>
          <a:xfrm>
            <a:off x="-60960" y="35425"/>
            <a:ext cx="9693570" cy="1325563"/>
          </a:xfrm>
        </p:spPr>
        <p:txBody>
          <a:bodyPr>
            <a:normAutofit/>
          </a:bodyPr>
          <a:lstStyle/>
          <a:p>
            <a:r>
              <a:rPr lang="en-US" sz="4000" dirty="0"/>
              <a:t>Metabolite abundances vary with conditions</a:t>
            </a:r>
          </a:p>
        </p:txBody>
      </p:sp>
      <p:pic>
        <p:nvPicPr>
          <p:cNvPr id="6" name="Picture 5">
            <a:extLst>
              <a:ext uri="{FF2B5EF4-FFF2-40B4-BE49-F238E27FC236}">
                <a16:creationId xmlns:a16="http://schemas.microsoft.com/office/drawing/2014/main" id="{BACAEEFB-9711-C842-8CFD-944641D564D4}"/>
              </a:ext>
            </a:extLst>
          </p:cNvPr>
          <p:cNvPicPr>
            <a:picLocks noChangeAspect="1"/>
          </p:cNvPicPr>
          <p:nvPr/>
        </p:nvPicPr>
        <p:blipFill rotWithShape="1">
          <a:blip r:embed="rId3"/>
          <a:srcRect t="26433" r="58951" b="6463"/>
          <a:stretch/>
        </p:blipFill>
        <p:spPr>
          <a:xfrm>
            <a:off x="155280" y="2449286"/>
            <a:ext cx="2636764" cy="4310456"/>
          </a:xfrm>
          <a:prstGeom prst="rect">
            <a:avLst/>
          </a:prstGeom>
        </p:spPr>
      </p:pic>
      <p:sp>
        <p:nvSpPr>
          <p:cNvPr id="15" name="TextBox 14">
            <a:extLst>
              <a:ext uri="{FF2B5EF4-FFF2-40B4-BE49-F238E27FC236}">
                <a16:creationId xmlns:a16="http://schemas.microsoft.com/office/drawing/2014/main" id="{2B60489D-85D1-5747-984F-D2AD7B084974}"/>
              </a:ext>
            </a:extLst>
          </p:cNvPr>
          <p:cNvSpPr txBox="1"/>
          <p:nvPr/>
        </p:nvSpPr>
        <p:spPr>
          <a:xfrm rot="17682564">
            <a:off x="1598308" y="1897071"/>
            <a:ext cx="1003481" cy="184666"/>
          </a:xfrm>
          <a:prstGeom prst="rect">
            <a:avLst/>
          </a:prstGeom>
          <a:solidFill>
            <a:schemeClr val="bg1"/>
          </a:solidFill>
        </p:spPr>
        <p:txBody>
          <a:bodyPr wrap="none" lIns="0" tIns="0" rIns="0" bIns="0" rtlCol="0">
            <a:spAutoFit/>
          </a:bodyPr>
          <a:lstStyle/>
          <a:p>
            <a:pPr algn="r"/>
            <a:r>
              <a:rPr lang="en-US" sz="1200" b="1" dirty="0">
                <a:solidFill>
                  <a:srgbClr val="FF4F54"/>
                </a:solidFill>
                <a:latin typeface="Arial" charset="0"/>
                <a:ea typeface="Arial" charset="0"/>
                <a:cs typeface="Arial" charset="0"/>
              </a:rPr>
              <a:t>Norm pH + O</a:t>
            </a:r>
            <a:r>
              <a:rPr lang="en-US" sz="1200" b="1" baseline="-25000" dirty="0">
                <a:solidFill>
                  <a:srgbClr val="FF4F54"/>
                </a:solidFill>
                <a:latin typeface="Arial" charset="0"/>
                <a:ea typeface="Arial" charset="0"/>
                <a:cs typeface="Arial" charset="0"/>
              </a:rPr>
              <a:t>2</a:t>
            </a:r>
            <a:endParaRPr lang="en-US" sz="1200" b="1" dirty="0">
              <a:solidFill>
                <a:srgbClr val="FF4F54"/>
              </a:solidFill>
              <a:latin typeface="Arial" charset="0"/>
              <a:ea typeface="Arial" charset="0"/>
              <a:cs typeface="Arial" charset="0"/>
            </a:endParaRPr>
          </a:p>
        </p:txBody>
      </p:sp>
      <p:sp>
        <p:nvSpPr>
          <p:cNvPr id="16" name="TextBox 15">
            <a:extLst>
              <a:ext uri="{FF2B5EF4-FFF2-40B4-BE49-F238E27FC236}">
                <a16:creationId xmlns:a16="http://schemas.microsoft.com/office/drawing/2014/main" id="{59283D0D-4055-BE40-927B-28DEC05B179D}"/>
              </a:ext>
            </a:extLst>
          </p:cNvPr>
          <p:cNvSpPr txBox="1"/>
          <p:nvPr/>
        </p:nvSpPr>
        <p:spPr>
          <a:xfrm rot="17660344">
            <a:off x="2028216" y="2061186"/>
            <a:ext cx="530594" cy="184666"/>
          </a:xfrm>
          <a:prstGeom prst="rect">
            <a:avLst/>
          </a:prstGeom>
          <a:solidFill>
            <a:schemeClr val="bg1"/>
          </a:solidFill>
        </p:spPr>
        <p:txBody>
          <a:bodyPr wrap="none" lIns="0" tIns="0" rIns="0" bIns="0" rtlCol="0">
            <a:spAutoFit/>
          </a:bodyPr>
          <a:lstStyle/>
          <a:p>
            <a:pPr algn="r"/>
            <a:r>
              <a:rPr lang="en-US" sz="1200" b="1" dirty="0">
                <a:solidFill>
                  <a:srgbClr val="00B0F0"/>
                </a:solidFill>
                <a:latin typeface="Arial" charset="0"/>
                <a:ea typeface="Arial" charset="0"/>
                <a:cs typeface="Arial" charset="0"/>
              </a:rPr>
              <a:t>Low O</a:t>
            </a:r>
            <a:r>
              <a:rPr lang="en-US" sz="1200" b="1" baseline="-25000" dirty="0">
                <a:solidFill>
                  <a:srgbClr val="00B0F0"/>
                </a:solidFill>
                <a:latin typeface="Arial" charset="0"/>
                <a:ea typeface="Arial" charset="0"/>
                <a:cs typeface="Arial" charset="0"/>
              </a:rPr>
              <a:t>2</a:t>
            </a:r>
            <a:endParaRPr lang="en-US" sz="1200" b="1" dirty="0">
              <a:solidFill>
                <a:srgbClr val="00B0F0"/>
              </a:solidFill>
              <a:latin typeface="Arial" charset="0"/>
              <a:ea typeface="Arial" charset="0"/>
              <a:cs typeface="Arial" charset="0"/>
            </a:endParaRPr>
          </a:p>
        </p:txBody>
      </p:sp>
      <p:sp>
        <p:nvSpPr>
          <p:cNvPr id="17" name="TextBox 16">
            <a:extLst>
              <a:ext uri="{FF2B5EF4-FFF2-40B4-BE49-F238E27FC236}">
                <a16:creationId xmlns:a16="http://schemas.microsoft.com/office/drawing/2014/main" id="{FB95763C-9DCA-9E4E-BED2-31BECA47AB62}"/>
              </a:ext>
            </a:extLst>
          </p:cNvPr>
          <p:cNvSpPr txBox="1"/>
          <p:nvPr/>
        </p:nvSpPr>
        <p:spPr>
          <a:xfrm rot="17626339">
            <a:off x="2269858" y="2069047"/>
            <a:ext cx="557846" cy="184666"/>
          </a:xfrm>
          <a:prstGeom prst="rect">
            <a:avLst/>
          </a:prstGeom>
          <a:solidFill>
            <a:schemeClr val="bg1"/>
          </a:solidFill>
        </p:spPr>
        <p:txBody>
          <a:bodyPr wrap="none" lIns="0" tIns="0" rIns="0" bIns="0" rtlCol="0">
            <a:spAutoFit/>
          </a:bodyPr>
          <a:lstStyle/>
          <a:p>
            <a:pPr algn="r"/>
            <a:r>
              <a:rPr lang="en-US" sz="1200" b="1" dirty="0">
                <a:solidFill>
                  <a:srgbClr val="00B050"/>
                </a:solidFill>
                <a:latin typeface="Arial" charset="0"/>
                <a:ea typeface="Arial" charset="0"/>
                <a:cs typeface="Arial" charset="0"/>
              </a:rPr>
              <a:t>Low pH</a:t>
            </a:r>
          </a:p>
        </p:txBody>
      </p:sp>
      <p:sp>
        <p:nvSpPr>
          <p:cNvPr id="18" name="TextBox 17">
            <a:extLst>
              <a:ext uri="{FF2B5EF4-FFF2-40B4-BE49-F238E27FC236}">
                <a16:creationId xmlns:a16="http://schemas.microsoft.com/office/drawing/2014/main" id="{504D9E4D-9455-AC4E-A7AC-DD113C434D8C}"/>
              </a:ext>
            </a:extLst>
          </p:cNvPr>
          <p:cNvSpPr txBox="1"/>
          <p:nvPr/>
        </p:nvSpPr>
        <p:spPr>
          <a:xfrm rot="17536337">
            <a:off x="2369680" y="1871112"/>
            <a:ext cx="963361" cy="184666"/>
          </a:xfrm>
          <a:prstGeom prst="rect">
            <a:avLst/>
          </a:prstGeom>
          <a:solidFill>
            <a:schemeClr val="bg1"/>
          </a:solidFill>
        </p:spPr>
        <p:txBody>
          <a:bodyPr wrap="square" lIns="0" tIns="0" rIns="0" bIns="0" rtlCol="0">
            <a:spAutoFit/>
          </a:bodyPr>
          <a:lstStyle/>
          <a:p>
            <a:r>
              <a:rPr lang="en-US" sz="1200" b="1" dirty="0">
                <a:solidFill>
                  <a:srgbClr val="5447A0"/>
                </a:solidFill>
                <a:latin typeface="Arial" charset="0"/>
                <a:ea typeface="Arial" charset="0"/>
                <a:cs typeface="Arial" charset="0"/>
              </a:rPr>
              <a:t>Low pH + O</a:t>
            </a:r>
            <a:r>
              <a:rPr lang="en-US" sz="1200" b="1" baseline="-25000" dirty="0">
                <a:solidFill>
                  <a:srgbClr val="5447A0"/>
                </a:solidFill>
                <a:latin typeface="Arial" charset="0"/>
                <a:ea typeface="Arial" charset="0"/>
                <a:cs typeface="Arial" charset="0"/>
              </a:rPr>
              <a:t>2</a:t>
            </a:r>
            <a:endParaRPr lang="en-US" sz="1200" b="1" dirty="0">
              <a:solidFill>
                <a:srgbClr val="5447A0"/>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3634A68E-B4AA-BD40-8A3C-BE5CE39B484D}"/>
              </a:ext>
            </a:extLst>
          </p:cNvPr>
          <p:cNvSpPr/>
          <p:nvPr/>
        </p:nvSpPr>
        <p:spPr>
          <a:xfrm rot="10800000" flipH="1">
            <a:off x="3405363" y="4908655"/>
            <a:ext cx="282129" cy="523220"/>
          </a:xfrm>
          <a:prstGeom prst="rect">
            <a:avLst/>
          </a:prstGeom>
        </p:spPr>
        <p:txBody>
          <a:bodyPr wrap="square">
            <a:spAutoFit/>
          </a:bodyPr>
          <a:lstStyle/>
          <a:p>
            <a:r>
              <a:rPr lang="en-US" sz="2800" b="1" dirty="0">
                <a:solidFill>
                  <a:srgbClr val="FF4F54"/>
                </a:solidFill>
              </a:rPr>
              <a:t>↓</a:t>
            </a:r>
          </a:p>
        </p:txBody>
      </p:sp>
      <p:sp>
        <p:nvSpPr>
          <p:cNvPr id="29" name="Rectangle 28">
            <a:extLst>
              <a:ext uri="{FF2B5EF4-FFF2-40B4-BE49-F238E27FC236}">
                <a16:creationId xmlns:a16="http://schemas.microsoft.com/office/drawing/2014/main" id="{EBE1AC50-97CD-C849-BF7D-CC0D13A3E74F}"/>
              </a:ext>
            </a:extLst>
          </p:cNvPr>
          <p:cNvSpPr/>
          <p:nvPr/>
        </p:nvSpPr>
        <p:spPr>
          <a:xfrm>
            <a:off x="3177416" y="5513361"/>
            <a:ext cx="510076" cy="523220"/>
          </a:xfrm>
          <a:prstGeom prst="rect">
            <a:avLst/>
          </a:prstGeom>
        </p:spPr>
        <p:txBody>
          <a:bodyPr wrap="none">
            <a:spAutoFit/>
          </a:bodyPr>
          <a:lstStyle/>
          <a:p>
            <a:r>
              <a:rPr lang="en-US" sz="2800" b="1" dirty="0">
                <a:solidFill>
                  <a:srgbClr val="0070C0"/>
                </a:solidFill>
              </a:rPr>
              <a:t>↓</a:t>
            </a:r>
          </a:p>
        </p:txBody>
      </p:sp>
      <p:sp>
        <p:nvSpPr>
          <p:cNvPr id="5" name="Right Brace 4">
            <a:extLst>
              <a:ext uri="{FF2B5EF4-FFF2-40B4-BE49-F238E27FC236}">
                <a16:creationId xmlns:a16="http://schemas.microsoft.com/office/drawing/2014/main" id="{E31F3547-DF5B-DA4B-BB33-F0582728A889}"/>
              </a:ext>
            </a:extLst>
          </p:cNvPr>
          <p:cNvSpPr/>
          <p:nvPr/>
        </p:nvSpPr>
        <p:spPr>
          <a:xfrm>
            <a:off x="2807171" y="4754242"/>
            <a:ext cx="138193" cy="618138"/>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62F90545-FE7F-644C-A233-997F447A511A}"/>
              </a:ext>
            </a:extLst>
          </p:cNvPr>
          <p:cNvSpPr/>
          <p:nvPr/>
        </p:nvSpPr>
        <p:spPr>
          <a:xfrm>
            <a:off x="2987575" y="3679781"/>
            <a:ext cx="510076" cy="523220"/>
          </a:xfrm>
          <a:prstGeom prst="rect">
            <a:avLst/>
          </a:prstGeom>
        </p:spPr>
        <p:txBody>
          <a:bodyPr wrap="none">
            <a:spAutoFit/>
          </a:bodyPr>
          <a:lstStyle/>
          <a:p>
            <a:r>
              <a:rPr lang="en-US" sz="2800" b="1" dirty="0">
                <a:solidFill>
                  <a:srgbClr val="0070C0"/>
                </a:solidFill>
              </a:rPr>
              <a:t>↓</a:t>
            </a:r>
          </a:p>
        </p:txBody>
      </p:sp>
      <p:sp>
        <p:nvSpPr>
          <p:cNvPr id="31" name="TextBox 30">
            <a:extLst>
              <a:ext uri="{FF2B5EF4-FFF2-40B4-BE49-F238E27FC236}">
                <a16:creationId xmlns:a16="http://schemas.microsoft.com/office/drawing/2014/main" id="{7F4A8BF5-C046-264F-83EF-976EA468EC10}"/>
              </a:ext>
            </a:extLst>
          </p:cNvPr>
          <p:cNvSpPr txBox="1"/>
          <p:nvPr/>
        </p:nvSpPr>
        <p:spPr>
          <a:xfrm>
            <a:off x="2987735" y="3302431"/>
            <a:ext cx="509756" cy="369332"/>
          </a:xfrm>
          <a:prstGeom prst="rect">
            <a:avLst/>
          </a:prstGeom>
          <a:solidFill>
            <a:schemeClr val="bg1"/>
          </a:solidFill>
        </p:spPr>
        <p:txBody>
          <a:bodyPr wrap="square" lIns="0" tIns="0" rIns="0" bIns="0" rtlCol="0">
            <a:spAutoFit/>
          </a:bodyPr>
          <a:lstStyle/>
          <a:p>
            <a:pPr algn="ctr"/>
            <a:r>
              <a:rPr lang="en-US" sz="1200" b="1" dirty="0">
                <a:solidFill>
                  <a:srgbClr val="00B0F0"/>
                </a:solidFill>
                <a:latin typeface="Arial" charset="0"/>
                <a:ea typeface="Arial" charset="0"/>
                <a:cs typeface="Arial" charset="0"/>
              </a:rPr>
              <a:t>Low O</a:t>
            </a:r>
            <a:r>
              <a:rPr lang="en-US" sz="1200" b="1" baseline="-25000" dirty="0">
                <a:solidFill>
                  <a:srgbClr val="00B0F0"/>
                </a:solidFill>
                <a:latin typeface="Arial" charset="0"/>
                <a:ea typeface="Arial" charset="0"/>
                <a:cs typeface="Arial" charset="0"/>
              </a:rPr>
              <a:t>2</a:t>
            </a:r>
            <a:endParaRPr lang="en-US" sz="1200" b="1" dirty="0">
              <a:solidFill>
                <a:srgbClr val="00B0F0"/>
              </a:solidFill>
              <a:latin typeface="Arial" charset="0"/>
              <a:ea typeface="Arial" charset="0"/>
              <a:cs typeface="Arial" charset="0"/>
            </a:endParaRPr>
          </a:p>
        </p:txBody>
      </p:sp>
      <p:sp>
        <p:nvSpPr>
          <p:cNvPr id="32" name="TextBox 31">
            <a:extLst>
              <a:ext uri="{FF2B5EF4-FFF2-40B4-BE49-F238E27FC236}">
                <a16:creationId xmlns:a16="http://schemas.microsoft.com/office/drawing/2014/main" id="{19EA545C-7AE4-2E49-BF7E-5179A19F9C2F}"/>
              </a:ext>
            </a:extLst>
          </p:cNvPr>
          <p:cNvSpPr txBox="1"/>
          <p:nvPr/>
        </p:nvSpPr>
        <p:spPr>
          <a:xfrm>
            <a:off x="3556916" y="3321890"/>
            <a:ext cx="598716" cy="369332"/>
          </a:xfrm>
          <a:prstGeom prst="rect">
            <a:avLst/>
          </a:prstGeom>
          <a:solidFill>
            <a:schemeClr val="bg1"/>
          </a:solidFill>
        </p:spPr>
        <p:txBody>
          <a:bodyPr wrap="square" lIns="0" tIns="0" rIns="0" bIns="0" rtlCol="0">
            <a:spAutoFit/>
          </a:bodyPr>
          <a:lstStyle/>
          <a:p>
            <a:pPr algn="ctr"/>
            <a:r>
              <a:rPr lang="en-US" sz="1200" b="1" dirty="0">
                <a:solidFill>
                  <a:srgbClr val="5447A0"/>
                </a:solidFill>
                <a:latin typeface="Arial" charset="0"/>
                <a:ea typeface="Arial" charset="0"/>
                <a:cs typeface="Arial" charset="0"/>
              </a:rPr>
              <a:t>Low </a:t>
            </a:r>
          </a:p>
          <a:p>
            <a:pPr algn="ctr"/>
            <a:r>
              <a:rPr lang="en-US" sz="1200" b="1" dirty="0">
                <a:solidFill>
                  <a:srgbClr val="5447A0"/>
                </a:solidFill>
                <a:latin typeface="Arial" charset="0"/>
                <a:ea typeface="Arial" charset="0"/>
                <a:cs typeface="Arial" charset="0"/>
              </a:rPr>
              <a:t>pH + O</a:t>
            </a:r>
            <a:r>
              <a:rPr lang="en-US" sz="1200" b="1" baseline="-25000" dirty="0">
                <a:solidFill>
                  <a:srgbClr val="5447A0"/>
                </a:solidFill>
                <a:latin typeface="Arial" charset="0"/>
                <a:ea typeface="Arial" charset="0"/>
                <a:cs typeface="Arial" charset="0"/>
              </a:rPr>
              <a:t>2</a:t>
            </a:r>
            <a:endParaRPr lang="en-US" sz="1200" b="1" dirty="0">
              <a:solidFill>
                <a:srgbClr val="5447A0"/>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id="{D6C71CF0-21AD-2C43-A466-AE6747BCC744}"/>
              </a:ext>
            </a:extLst>
          </p:cNvPr>
          <p:cNvSpPr/>
          <p:nvPr/>
        </p:nvSpPr>
        <p:spPr>
          <a:xfrm>
            <a:off x="3541960" y="3665800"/>
            <a:ext cx="510076" cy="523220"/>
          </a:xfrm>
          <a:prstGeom prst="rect">
            <a:avLst/>
          </a:prstGeom>
        </p:spPr>
        <p:txBody>
          <a:bodyPr wrap="none">
            <a:spAutoFit/>
          </a:bodyPr>
          <a:lstStyle/>
          <a:p>
            <a:r>
              <a:rPr lang="en-US" sz="2800" b="1" dirty="0">
                <a:solidFill>
                  <a:srgbClr val="0070C0"/>
                </a:solidFill>
              </a:rPr>
              <a:t>↓</a:t>
            </a:r>
          </a:p>
        </p:txBody>
      </p:sp>
      <p:sp>
        <p:nvSpPr>
          <p:cNvPr id="34" name="Right Brace 33">
            <a:extLst>
              <a:ext uri="{FF2B5EF4-FFF2-40B4-BE49-F238E27FC236}">
                <a16:creationId xmlns:a16="http://schemas.microsoft.com/office/drawing/2014/main" id="{72E48C61-C0F2-2447-B870-C455AC68CB7A}"/>
              </a:ext>
            </a:extLst>
          </p:cNvPr>
          <p:cNvSpPr/>
          <p:nvPr/>
        </p:nvSpPr>
        <p:spPr>
          <a:xfrm>
            <a:off x="2807171" y="2506714"/>
            <a:ext cx="138193" cy="218208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DAA23EB3-94EA-D84E-B180-EB3343026413}"/>
              </a:ext>
            </a:extLst>
          </p:cNvPr>
          <p:cNvSpPr txBox="1"/>
          <p:nvPr/>
        </p:nvSpPr>
        <p:spPr>
          <a:xfrm>
            <a:off x="3170460" y="4761839"/>
            <a:ext cx="626538" cy="184666"/>
          </a:xfrm>
          <a:prstGeom prst="rect">
            <a:avLst/>
          </a:prstGeom>
          <a:solidFill>
            <a:schemeClr val="bg1"/>
          </a:solidFill>
        </p:spPr>
        <p:txBody>
          <a:bodyPr wrap="square" lIns="0" tIns="0" rIns="0" bIns="0" rtlCol="0">
            <a:spAutoFit/>
          </a:bodyPr>
          <a:lstStyle/>
          <a:p>
            <a:r>
              <a:rPr lang="en-US" sz="1200" b="1" dirty="0">
                <a:solidFill>
                  <a:srgbClr val="00B050"/>
                </a:solidFill>
                <a:latin typeface="Arial" charset="0"/>
                <a:ea typeface="Arial" charset="0"/>
                <a:cs typeface="Arial" charset="0"/>
              </a:rPr>
              <a:t>Low pH</a:t>
            </a:r>
          </a:p>
        </p:txBody>
      </p:sp>
      <p:sp>
        <p:nvSpPr>
          <p:cNvPr id="37" name="Right Brace 36">
            <a:extLst>
              <a:ext uri="{FF2B5EF4-FFF2-40B4-BE49-F238E27FC236}">
                <a16:creationId xmlns:a16="http://schemas.microsoft.com/office/drawing/2014/main" id="{6B93B18D-C289-FD4B-A19B-9A986B1211A0}"/>
              </a:ext>
            </a:extLst>
          </p:cNvPr>
          <p:cNvSpPr/>
          <p:nvPr/>
        </p:nvSpPr>
        <p:spPr>
          <a:xfrm>
            <a:off x="2821617" y="5431875"/>
            <a:ext cx="123747" cy="397425"/>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EE11C68C-6DC0-1D4B-8E64-212181C9FC14}"/>
              </a:ext>
            </a:extLst>
          </p:cNvPr>
          <p:cNvSpPr txBox="1"/>
          <p:nvPr/>
        </p:nvSpPr>
        <p:spPr>
          <a:xfrm>
            <a:off x="3162666" y="5426991"/>
            <a:ext cx="626538" cy="184666"/>
          </a:xfrm>
          <a:prstGeom prst="rect">
            <a:avLst/>
          </a:prstGeom>
          <a:solidFill>
            <a:schemeClr val="bg1"/>
          </a:solidFill>
        </p:spPr>
        <p:txBody>
          <a:bodyPr wrap="square" lIns="0" tIns="0" rIns="0" bIns="0" rtlCol="0">
            <a:spAutoFit/>
          </a:bodyPr>
          <a:lstStyle/>
          <a:p>
            <a:r>
              <a:rPr lang="en-US" sz="1200" b="1" dirty="0">
                <a:solidFill>
                  <a:srgbClr val="00B050"/>
                </a:solidFill>
                <a:latin typeface="Arial" charset="0"/>
                <a:ea typeface="Arial" charset="0"/>
                <a:cs typeface="Arial" charset="0"/>
              </a:rPr>
              <a:t>Low pH</a:t>
            </a:r>
          </a:p>
        </p:txBody>
      </p:sp>
      <p:sp>
        <p:nvSpPr>
          <p:cNvPr id="39" name="Right Brace 38">
            <a:extLst>
              <a:ext uri="{FF2B5EF4-FFF2-40B4-BE49-F238E27FC236}">
                <a16:creationId xmlns:a16="http://schemas.microsoft.com/office/drawing/2014/main" id="{F2219E6F-0A4F-2C45-939A-BD0B34C919E5}"/>
              </a:ext>
            </a:extLst>
          </p:cNvPr>
          <p:cNvSpPr/>
          <p:nvPr/>
        </p:nvSpPr>
        <p:spPr>
          <a:xfrm>
            <a:off x="2814393" y="5888795"/>
            <a:ext cx="138193" cy="757228"/>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02511623-DB44-394F-A9DF-01D8BBDC0B23}"/>
              </a:ext>
            </a:extLst>
          </p:cNvPr>
          <p:cNvSpPr txBox="1"/>
          <p:nvPr/>
        </p:nvSpPr>
        <p:spPr>
          <a:xfrm>
            <a:off x="3047296" y="6163903"/>
            <a:ext cx="981292" cy="184666"/>
          </a:xfrm>
          <a:prstGeom prst="rect">
            <a:avLst/>
          </a:prstGeom>
          <a:solidFill>
            <a:schemeClr val="bg1"/>
          </a:solidFill>
        </p:spPr>
        <p:txBody>
          <a:bodyPr wrap="square" lIns="0" tIns="0" rIns="0" bIns="0" rtlCol="0">
            <a:spAutoFit/>
          </a:bodyPr>
          <a:lstStyle/>
          <a:p>
            <a:r>
              <a:rPr lang="en-US" sz="1200" b="1" dirty="0">
                <a:solidFill>
                  <a:srgbClr val="5447A0"/>
                </a:solidFill>
                <a:latin typeface="Arial" charset="0"/>
                <a:ea typeface="Arial" charset="0"/>
                <a:cs typeface="Arial" charset="0"/>
              </a:rPr>
              <a:t>Low pH + O</a:t>
            </a:r>
            <a:r>
              <a:rPr lang="en-US" sz="1200" b="1" baseline="-25000" dirty="0">
                <a:solidFill>
                  <a:srgbClr val="5447A0"/>
                </a:solidFill>
                <a:latin typeface="Arial" charset="0"/>
                <a:ea typeface="Arial" charset="0"/>
                <a:cs typeface="Arial" charset="0"/>
              </a:rPr>
              <a:t>2</a:t>
            </a:r>
            <a:endParaRPr lang="en-US" sz="1200" b="1" dirty="0">
              <a:solidFill>
                <a:srgbClr val="5447A0"/>
              </a:solidFill>
              <a:latin typeface="Arial" charset="0"/>
              <a:ea typeface="Arial" charset="0"/>
              <a:cs typeface="Arial" charset="0"/>
            </a:endParaRPr>
          </a:p>
        </p:txBody>
      </p:sp>
      <p:sp>
        <p:nvSpPr>
          <p:cNvPr id="41" name="Rectangle 40">
            <a:extLst>
              <a:ext uri="{FF2B5EF4-FFF2-40B4-BE49-F238E27FC236}">
                <a16:creationId xmlns:a16="http://schemas.microsoft.com/office/drawing/2014/main" id="{250A27C7-290A-1145-A711-7948E49B81E5}"/>
              </a:ext>
            </a:extLst>
          </p:cNvPr>
          <p:cNvSpPr/>
          <p:nvPr/>
        </p:nvSpPr>
        <p:spPr>
          <a:xfrm rot="10800000" flipH="1">
            <a:off x="3405363" y="6273116"/>
            <a:ext cx="282129" cy="523220"/>
          </a:xfrm>
          <a:prstGeom prst="rect">
            <a:avLst/>
          </a:prstGeom>
        </p:spPr>
        <p:txBody>
          <a:bodyPr wrap="square">
            <a:spAutoFit/>
          </a:bodyPr>
          <a:lstStyle/>
          <a:p>
            <a:r>
              <a:rPr lang="en-US" sz="2800" b="1" dirty="0">
                <a:solidFill>
                  <a:srgbClr val="FF4F54"/>
                </a:solidFill>
              </a:rPr>
              <a:t>↓</a:t>
            </a:r>
          </a:p>
        </p:txBody>
      </p:sp>
      <p:sp>
        <p:nvSpPr>
          <p:cNvPr id="42" name="Rectangle 41">
            <a:extLst>
              <a:ext uri="{FF2B5EF4-FFF2-40B4-BE49-F238E27FC236}">
                <a16:creationId xmlns:a16="http://schemas.microsoft.com/office/drawing/2014/main" id="{5E62497C-8AA7-204F-9437-0E520257C9A6}"/>
              </a:ext>
            </a:extLst>
          </p:cNvPr>
          <p:cNvSpPr/>
          <p:nvPr/>
        </p:nvSpPr>
        <p:spPr>
          <a:xfrm>
            <a:off x="4419600" y="3250301"/>
            <a:ext cx="4389959" cy="830997"/>
          </a:xfrm>
          <a:prstGeom prst="rect">
            <a:avLst/>
          </a:prstGeom>
        </p:spPr>
        <p:txBody>
          <a:bodyPr wrap="square">
            <a:spAutoFit/>
          </a:bodyPr>
          <a:lstStyle/>
          <a:p>
            <a:pPr algn="ctr"/>
            <a:r>
              <a:rPr lang="en-US" sz="2400" b="1" dirty="0"/>
              <a:t>Low O</a:t>
            </a:r>
            <a:r>
              <a:rPr lang="en-US" sz="2400" b="1" baseline="-25000" dirty="0"/>
              <a:t>2</a:t>
            </a:r>
            <a:r>
              <a:rPr lang="en-US" sz="2400" b="1" dirty="0"/>
              <a:t> more strongly affects metabolite abundance</a:t>
            </a:r>
          </a:p>
        </p:txBody>
      </p:sp>
      <p:grpSp>
        <p:nvGrpSpPr>
          <p:cNvPr id="8" name="Group 7">
            <a:extLst>
              <a:ext uri="{FF2B5EF4-FFF2-40B4-BE49-F238E27FC236}">
                <a16:creationId xmlns:a16="http://schemas.microsoft.com/office/drawing/2014/main" id="{4C8F802C-DF72-CB42-9506-B8BB596F7AAF}"/>
              </a:ext>
            </a:extLst>
          </p:cNvPr>
          <p:cNvGrpSpPr/>
          <p:nvPr/>
        </p:nvGrpSpPr>
        <p:grpSpPr>
          <a:xfrm>
            <a:off x="11595" y="2404297"/>
            <a:ext cx="1457977" cy="813115"/>
            <a:chOff x="19603" y="1787483"/>
            <a:chExt cx="1457977" cy="813115"/>
          </a:xfrm>
        </p:grpSpPr>
        <p:grpSp>
          <p:nvGrpSpPr>
            <p:cNvPr id="4" name="Group 3">
              <a:extLst>
                <a:ext uri="{FF2B5EF4-FFF2-40B4-BE49-F238E27FC236}">
                  <a16:creationId xmlns:a16="http://schemas.microsoft.com/office/drawing/2014/main" id="{70760B5B-16AA-AF41-B957-81A0F25813CF}"/>
                </a:ext>
              </a:extLst>
            </p:cNvPr>
            <p:cNvGrpSpPr/>
            <p:nvPr/>
          </p:nvGrpSpPr>
          <p:grpSpPr>
            <a:xfrm>
              <a:off x="65932" y="1787483"/>
              <a:ext cx="1342121" cy="544357"/>
              <a:chOff x="65932" y="1787483"/>
              <a:chExt cx="1342121" cy="544357"/>
            </a:xfrm>
          </p:grpSpPr>
          <p:pic>
            <p:nvPicPr>
              <p:cNvPr id="24" name="Picture 23">
                <a:extLst>
                  <a:ext uri="{FF2B5EF4-FFF2-40B4-BE49-F238E27FC236}">
                    <a16:creationId xmlns:a16="http://schemas.microsoft.com/office/drawing/2014/main" id="{9FFBA317-78AD-E742-9D7F-BF4628558CCA}"/>
                  </a:ext>
                </a:extLst>
              </p:cNvPr>
              <p:cNvPicPr>
                <a:picLocks noChangeAspect="1"/>
              </p:cNvPicPr>
              <p:nvPr/>
            </p:nvPicPr>
            <p:blipFill rotWithShape="1">
              <a:blip r:embed="rId3"/>
              <a:srcRect l="2901" t="3997" r="71956" b="90263"/>
              <a:stretch/>
            </p:blipFill>
            <p:spPr>
              <a:xfrm>
                <a:off x="65932" y="2025454"/>
                <a:ext cx="1342121" cy="306386"/>
              </a:xfrm>
              <a:prstGeom prst="rect">
                <a:avLst/>
              </a:prstGeom>
            </p:spPr>
          </p:pic>
          <p:sp>
            <p:nvSpPr>
              <p:cNvPr id="26" name="TextBox 25">
                <a:extLst>
                  <a:ext uri="{FF2B5EF4-FFF2-40B4-BE49-F238E27FC236}">
                    <a16:creationId xmlns:a16="http://schemas.microsoft.com/office/drawing/2014/main" id="{1D9DBBD8-AF1F-FC4E-88B9-0903C3641183}"/>
                  </a:ext>
                </a:extLst>
              </p:cNvPr>
              <p:cNvSpPr txBox="1"/>
              <p:nvPr/>
            </p:nvSpPr>
            <p:spPr>
              <a:xfrm>
                <a:off x="187853" y="1787483"/>
                <a:ext cx="1176925"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abundance </a:t>
                </a:r>
              </a:p>
            </p:txBody>
          </p:sp>
        </p:grpSp>
        <p:sp>
          <p:nvSpPr>
            <p:cNvPr id="7" name="TextBox 6">
              <a:extLst>
                <a:ext uri="{FF2B5EF4-FFF2-40B4-BE49-F238E27FC236}">
                  <a16:creationId xmlns:a16="http://schemas.microsoft.com/office/drawing/2014/main" id="{5F637CBD-B127-9A4A-95F1-C9F462F58A2F}"/>
                </a:ext>
              </a:extLst>
            </p:cNvPr>
            <p:cNvSpPr txBox="1"/>
            <p:nvPr/>
          </p:nvSpPr>
          <p:spPr>
            <a:xfrm>
              <a:off x="19603" y="2315358"/>
              <a:ext cx="41171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low</a:t>
              </a:r>
              <a:endParaRPr lang="en-US"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445F83-AFCE-674B-8114-F36A5312764B}"/>
                </a:ext>
              </a:extLst>
            </p:cNvPr>
            <p:cNvSpPr txBox="1"/>
            <p:nvPr/>
          </p:nvSpPr>
          <p:spPr>
            <a:xfrm>
              <a:off x="1004374" y="2323599"/>
              <a:ext cx="4732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high</a:t>
              </a:r>
              <a:endParaRPr lang="en-US" dirty="0">
                <a:latin typeface="Arial" panose="020B0604020202020204" pitchFamily="34" charset="0"/>
                <a:cs typeface="Arial" panose="020B0604020202020204" pitchFamily="34" charset="0"/>
              </a:endParaRPr>
            </a:p>
          </p:txBody>
        </p:sp>
      </p:grpSp>
      <p:sp>
        <p:nvSpPr>
          <p:cNvPr id="9" name="TextBox 8">
            <a:extLst>
              <a:ext uri="{FF2B5EF4-FFF2-40B4-BE49-F238E27FC236}">
                <a16:creationId xmlns:a16="http://schemas.microsoft.com/office/drawing/2014/main" id="{48A86323-C232-5F45-BACF-4EDBD72B732A}"/>
              </a:ext>
            </a:extLst>
          </p:cNvPr>
          <p:cNvSpPr txBox="1"/>
          <p:nvPr/>
        </p:nvSpPr>
        <p:spPr>
          <a:xfrm>
            <a:off x="66188" y="1204732"/>
            <a:ext cx="365138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Average metabolite abundance </a:t>
            </a:r>
          </a:p>
        </p:txBody>
      </p:sp>
    </p:spTree>
    <p:extLst>
      <p:ext uri="{BB962C8B-B14F-4D97-AF65-F5344CB8AC3E}">
        <p14:creationId xmlns:p14="http://schemas.microsoft.com/office/powerpoint/2010/main" val="134207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786F-BC5D-4145-B455-3D3B010CE517}"/>
              </a:ext>
            </a:extLst>
          </p:cNvPr>
          <p:cNvSpPr>
            <a:spLocks noGrp="1"/>
          </p:cNvSpPr>
          <p:nvPr>
            <p:ph type="title"/>
          </p:nvPr>
        </p:nvSpPr>
        <p:spPr>
          <a:xfrm>
            <a:off x="628650" y="46007"/>
            <a:ext cx="7886700" cy="1325563"/>
          </a:xfrm>
        </p:spPr>
        <p:txBody>
          <a:bodyPr/>
          <a:lstStyle/>
          <a:p>
            <a:r>
              <a:rPr lang="en-US" dirty="0"/>
              <a:t>Specific compounds are affected</a:t>
            </a:r>
          </a:p>
        </p:txBody>
      </p:sp>
      <p:pic>
        <p:nvPicPr>
          <p:cNvPr id="7" name="Picture 6">
            <a:extLst>
              <a:ext uri="{FF2B5EF4-FFF2-40B4-BE49-F238E27FC236}">
                <a16:creationId xmlns:a16="http://schemas.microsoft.com/office/drawing/2014/main" id="{099CA6C7-119A-2743-A629-4D2E285CE679}"/>
              </a:ext>
            </a:extLst>
          </p:cNvPr>
          <p:cNvPicPr>
            <a:picLocks noChangeAspect="1"/>
          </p:cNvPicPr>
          <p:nvPr/>
        </p:nvPicPr>
        <p:blipFill>
          <a:blip r:embed="rId3"/>
          <a:stretch>
            <a:fillRect/>
          </a:stretch>
        </p:blipFill>
        <p:spPr>
          <a:xfrm>
            <a:off x="17721" y="1516997"/>
            <a:ext cx="5959010" cy="5294995"/>
          </a:xfrm>
          <a:prstGeom prst="rect">
            <a:avLst/>
          </a:prstGeom>
        </p:spPr>
      </p:pic>
      <p:sp>
        <p:nvSpPr>
          <p:cNvPr id="8" name="TextBox 7">
            <a:extLst>
              <a:ext uri="{FF2B5EF4-FFF2-40B4-BE49-F238E27FC236}">
                <a16:creationId xmlns:a16="http://schemas.microsoft.com/office/drawing/2014/main" id="{C254FD44-3D09-AE48-8CA4-A77BC4CD8784}"/>
              </a:ext>
            </a:extLst>
          </p:cNvPr>
          <p:cNvSpPr txBox="1"/>
          <p:nvPr/>
        </p:nvSpPr>
        <p:spPr>
          <a:xfrm>
            <a:off x="5944429" y="1798738"/>
            <a:ext cx="328653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circles = metabolites</a:t>
            </a:r>
          </a:p>
          <a:p>
            <a:pPr marL="285750" indent="-285750">
              <a:buFont typeface="Arial" panose="020B0604020202020204" pitchFamily="34" charset="0"/>
              <a:buChar char="•"/>
            </a:pPr>
            <a:r>
              <a:rPr lang="en-US" dirty="0"/>
              <a:t>lines = shared pathway</a:t>
            </a:r>
          </a:p>
          <a:p>
            <a:pPr marL="285750" indent="-285750">
              <a:buFont typeface="Arial" panose="020B0604020202020204" pitchFamily="34" charset="0"/>
              <a:buChar char="•"/>
            </a:pPr>
            <a:r>
              <a:rPr lang="en-US" dirty="0"/>
              <a:t>cluster = chemical similarity</a:t>
            </a:r>
          </a:p>
          <a:p>
            <a:pPr marL="285750" indent="-285750">
              <a:buFont typeface="Arial" panose="020B0604020202020204" pitchFamily="34" charset="0"/>
              <a:buChar char="•"/>
            </a:pPr>
            <a:r>
              <a:rPr lang="en-US" dirty="0"/>
              <a:t>big and green = significantly different </a:t>
            </a:r>
          </a:p>
        </p:txBody>
      </p:sp>
    </p:spTree>
    <p:extLst>
      <p:ext uri="{BB962C8B-B14F-4D97-AF65-F5344CB8AC3E}">
        <p14:creationId xmlns:p14="http://schemas.microsoft.com/office/powerpoint/2010/main" val="110453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786F-BC5D-4145-B455-3D3B010CE517}"/>
              </a:ext>
            </a:extLst>
          </p:cNvPr>
          <p:cNvSpPr>
            <a:spLocks noGrp="1"/>
          </p:cNvSpPr>
          <p:nvPr>
            <p:ph type="title"/>
          </p:nvPr>
        </p:nvSpPr>
        <p:spPr>
          <a:xfrm>
            <a:off x="628650" y="46007"/>
            <a:ext cx="7886700" cy="1325563"/>
          </a:xfrm>
        </p:spPr>
        <p:txBody>
          <a:bodyPr/>
          <a:lstStyle/>
          <a:p>
            <a:r>
              <a:rPr lang="en-US" dirty="0"/>
              <a:t>Specific compounds are affected</a:t>
            </a:r>
          </a:p>
        </p:txBody>
      </p:sp>
      <p:pic>
        <p:nvPicPr>
          <p:cNvPr id="7" name="Picture 6">
            <a:extLst>
              <a:ext uri="{FF2B5EF4-FFF2-40B4-BE49-F238E27FC236}">
                <a16:creationId xmlns:a16="http://schemas.microsoft.com/office/drawing/2014/main" id="{099CA6C7-119A-2743-A629-4D2E285CE679}"/>
              </a:ext>
            </a:extLst>
          </p:cNvPr>
          <p:cNvPicPr>
            <a:picLocks noChangeAspect="1"/>
          </p:cNvPicPr>
          <p:nvPr/>
        </p:nvPicPr>
        <p:blipFill>
          <a:blip r:embed="rId3"/>
          <a:stretch>
            <a:fillRect/>
          </a:stretch>
        </p:blipFill>
        <p:spPr>
          <a:xfrm>
            <a:off x="17721" y="1516997"/>
            <a:ext cx="5959010" cy="5294995"/>
          </a:xfrm>
          <a:prstGeom prst="rect">
            <a:avLst/>
          </a:prstGeom>
        </p:spPr>
      </p:pic>
      <p:sp>
        <p:nvSpPr>
          <p:cNvPr id="8" name="TextBox 7">
            <a:extLst>
              <a:ext uri="{FF2B5EF4-FFF2-40B4-BE49-F238E27FC236}">
                <a16:creationId xmlns:a16="http://schemas.microsoft.com/office/drawing/2014/main" id="{C254FD44-3D09-AE48-8CA4-A77BC4CD8784}"/>
              </a:ext>
            </a:extLst>
          </p:cNvPr>
          <p:cNvSpPr txBox="1"/>
          <p:nvPr/>
        </p:nvSpPr>
        <p:spPr>
          <a:xfrm>
            <a:off x="5944429" y="1798738"/>
            <a:ext cx="328653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circles = metabolites</a:t>
            </a:r>
          </a:p>
          <a:p>
            <a:pPr marL="285750" indent="-285750">
              <a:buFont typeface="Arial" panose="020B0604020202020204" pitchFamily="34" charset="0"/>
              <a:buChar char="•"/>
            </a:pPr>
            <a:r>
              <a:rPr lang="en-US" dirty="0"/>
              <a:t>lines = shared pathway</a:t>
            </a:r>
          </a:p>
          <a:p>
            <a:pPr marL="285750" indent="-285750">
              <a:buFont typeface="Arial" panose="020B0604020202020204" pitchFamily="34" charset="0"/>
              <a:buChar char="•"/>
            </a:pPr>
            <a:r>
              <a:rPr lang="en-US" dirty="0"/>
              <a:t>cluster = chemical similarity</a:t>
            </a:r>
          </a:p>
          <a:p>
            <a:pPr marL="285750" indent="-285750">
              <a:buFont typeface="Arial" panose="020B0604020202020204" pitchFamily="34" charset="0"/>
              <a:buChar char="•"/>
            </a:pPr>
            <a:r>
              <a:rPr lang="en-US" dirty="0"/>
              <a:t>big and green = significantly different </a:t>
            </a:r>
          </a:p>
        </p:txBody>
      </p:sp>
      <p:sp>
        <p:nvSpPr>
          <p:cNvPr id="10" name="TextBox 9">
            <a:extLst>
              <a:ext uri="{FF2B5EF4-FFF2-40B4-BE49-F238E27FC236}">
                <a16:creationId xmlns:a16="http://schemas.microsoft.com/office/drawing/2014/main" id="{6C710690-CA3E-C149-B44D-505282FC56B9}"/>
              </a:ext>
            </a:extLst>
          </p:cNvPr>
          <p:cNvSpPr txBox="1"/>
          <p:nvPr/>
        </p:nvSpPr>
        <p:spPr>
          <a:xfrm>
            <a:off x="2067339" y="3979828"/>
            <a:ext cx="787395" cy="369332"/>
          </a:xfrm>
          <a:prstGeom prst="rect">
            <a:avLst/>
          </a:prstGeom>
          <a:noFill/>
        </p:spPr>
        <p:txBody>
          <a:bodyPr wrap="none" rtlCol="0">
            <a:spAutoFit/>
          </a:bodyPr>
          <a:lstStyle/>
          <a:p>
            <a:r>
              <a:rPr lang="en-US" b="1" dirty="0">
                <a:solidFill>
                  <a:srgbClr val="FF4F54"/>
                </a:solidFill>
                <a:latin typeface="Arial" panose="020B0604020202020204" pitchFamily="34" charset="0"/>
                <a:cs typeface="Arial" panose="020B0604020202020204" pitchFamily="34" charset="0"/>
              </a:rPr>
              <a:t>lipids</a:t>
            </a:r>
          </a:p>
        </p:txBody>
      </p:sp>
      <p:sp>
        <p:nvSpPr>
          <p:cNvPr id="13" name="Oval 12">
            <a:extLst>
              <a:ext uri="{FF2B5EF4-FFF2-40B4-BE49-F238E27FC236}">
                <a16:creationId xmlns:a16="http://schemas.microsoft.com/office/drawing/2014/main" id="{A244D35E-B5A7-5A47-BA5F-044F7196E7E1}"/>
              </a:ext>
            </a:extLst>
          </p:cNvPr>
          <p:cNvSpPr/>
          <p:nvPr/>
        </p:nvSpPr>
        <p:spPr>
          <a:xfrm>
            <a:off x="628650" y="3743338"/>
            <a:ext cx="2538620" cy="2266122"/>
          </a:xfrm>
          <a:prstGeom prst="ellipse">
            <a:avLst/>
          </a:prstGeom>
          <a:solidFill>
            <a:schemeClr val="accent2">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9D5C52-3376-E34B-B5EE-63CC758F4256}"/>
              </a:ext>
            </a:extLst>
          </p:cNvPr>
          <p:cNvSpPr txBox="1"/>
          <p:nvPr/>
        </p:nvSpPr>
        <p:spPr>
          <a:xfrm>
            <a:off x="2854734" y="1429406"/>
            <a:ext cx="1518364" cy="369332"/>
          </a:xfrm>
          <a:prstGeom prst="rect">
            <a:avLst/>
          </a:prstGeom>
          <a:noFill/>
        </p:spPr>
        <p:txBody>
          <a:bodyPr wrap="none" rtlCol="0">
            <a:spAutoFit/>
          </a:bodyPr>
          <a:lstStyle/>
          <a:p>
            <a:r>
              <a:rPr lang="en-US" b="1" dirty="0">
                <a:solidFill>
                  <a:srgbClr val="100FFF"/>
                </a:solidFill>
                <a:latin typeface="Arial" panose="020B0604020202020204" pitchFamily="34" charset="0"/>
                <a:cs typeface="Arial" panose="020B0604020202020204" pitchFamily="34" charset="0"/>
              </a:rPr>
              <a:t>amino acids</a:t>
            </a:r>
          </a:p>
        </p:txBody>
      </p:sp>
      <p:sp>
        <p:nvSpPr>
          <p:cNvPr id="15" name="Oval 14">
            <a:extLst>
              <a:ext uri="{FF2B5EF4-FFF2-40B4-BE49-F238E27FC236}">
                <a16:creationId xmlns:a16="http://schemas.microsoft.com/office/drawing/2014/main" id="{670746B0-F6B2-CB44-A115-3E9833C4C6A7}"/>
              </a:ext>
            </a:extLst>
          </p:cNvPr>
          <p:cNvSpPr/>
          <p:nvPr/>
        </p:nvSpPr>
        <p:spPr>
          <a:xfrm>
            <a:off x="2033379" y="1331789"/>
            <a:ext cx="2750655" cy="2266122"/>
          </a:xfrm>
          <a:prstGeom prst="ellipse">
            <a:avLst/>
          </a:prstGeom>
          <a:solidFill>
            <a:srgbClr val="100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10CB190-CFDC-E34C-A0C4-858006250D43}"/>
              </a:ext>
            </a:extLst>
          </p:cNvPr>
          <p:cNvSpPr/>
          <p:nvPr/>
        </p:nvSpPr>
        <p:spPr>
          <a:xfrm>
            <a:off x="3326296" y="4982817"/>
            <a:ext cx="2120347" cy="1805584"/>
          </a:xfrm>
          <a:prstGeom prst="ellipse">
            <a:avLst/>
          </a:prstGeom>
          <a:solidFill>
            <a:srgbClr val="00B050">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EA53134-9813-E34A-A422-049B619C0A62}"/>
              </a:ext>
            </a:extLst>
          </p:cNvPr>
          <p:cNvSpPr txBox="1"/>
          <p:nvPr/>
        </p:nvSpPr>
        <p:spPr>
          <a:xfrm>
            <a:off x="4048833" y="5156337"/>
            <a:ext cx="941283" cy="369332"/>
          </a:xfrm>
          <a:prstGeom prst="rect">
            <a:avLst/>
          </a:prstGeom>
          <a:noFill/>
        </p:spPr>
        <p:txBody>
          <a:bodyPr wrap="none" rtlCol="0">
            <a:spAutoFit/>
          </a:bodyPr>
          <a:lstStyle/>
          <a:p>
            <a:r>
              <a:rPr lang="en-US" b="1" dirty="0">
                <a:solidFill>
                  <a:srgbClr val="36997F"/>
                </a:solidFill>
                <a:latin typeface="Arial" panose="020B0604020202020204" pitchFamily="34" charset="0"/>
                <a:cs typeface="Arial" panose="020B0604020202020204" pitchFamily="34" charset="0"/>
              </a:rPr>
              <a:t>sugars</a:t>
            </a:r>
          </a:p>
        </p:txBody>
      </p:sp>
      <p:sp>
        <p:nvSpPr>
          <p:cNvPr id="18" name="TextBox 17">
            <a:extLst>
              <a:ext uri="{FF2B5EF4-FFF2-40B4-BE49-F238E27FC236}">
                <a16:creationId xmlns:a16="http://schemas.microsoft.com/office/drawing/2014/main" id="{5A7F81D5-09EA-9F4E-84FF-EA35B418A52B}"/>
              </a:ext>
            </a:extLst>
          </p:cNvPr>
          <p:cNvSpPr txBox="1"/>
          <p:nvPr/>
        </p:nvSpPr>
        <p:spPr>
          <a:xfrm>
            <a:off x="5288722" y="3077285"/>
            <a:ext cx="688009" cy="276999"/>
          </a:xfrm>
          <a:prstGeom prst="rect">
            <a:avLst/>
          </a:prstGeom>
          <a:noFill/>
        </p:spPr>
        <p:txBody>
          <a:bodyPr wrap="none" rtlCol="0">
            <a:spAutoFit/>
          </a:bodyPr>
          <a:lstStyle/>
          <a:p>
            <a:r>
              <a:rPr lang="en-US" sz="1200" b="1" dirty="0">
                <a:solidFill>
                  <a:srgbClr val="7030A0"/>
                </a:solidFill>
                <a:latin typeface="Arial" panose="020B0604020202020204" pitchFamily="34" charset="0"/>
                <a:cs typeface="Arial" panose="020B0604020202020204" pitchFamily="34" charset="0"/>
              </a:rPr>
              <a:t>sterols</a:t>
            </a:r>
          </a:p>
        </p:txBody>
      </p:sp>
      <p:sp>
        <p:nvSpPr>
          <p:cNvPr id="19" name="Oval 18">
            <a:extLst>
              <a:ext uri="{FF2B5EF4-FFF2-40B4-BE49-F238E27FC236}">
                <a16:creationId xmlns:a16="http://schemas.microsoft.com/office/drawing/2014/main" id="{757DD328-EBAE-FD42-AC51-FD4CB923830F}"/>
              </a:ext>
            </a:extLst>
          </p:cNvPr>
          <p:cNvSpPr/>
          <p:nvPr/>
        </p:nvSpPr>
        <p:spPr>
          <a:xfrm>
            <a:off x="4940302" y="3063083"/>
            <a:ext cx="1192697" cy="916745"/>
          </a:xfrm>
          <a:prstGeom prst="ellipse">
            <a:avLst/>
          </a:prstGeom>
          <a:solidFill>
            <a:srgbClr val="B24C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C3A14B9-60F1-2244-86D2-F894DAAF3940}"/>
              </a:ext>
            </a:extLst>
          </p:cNvPr>
          <p:cNvSpPr/>
          <p:nvPr/>
        </p:nvSpPr>
        <p:spPr>
          <a:xfrm rot="19816673">
            <a:off x="24798" y="1254012"/>
            <a:ext cx="1495066" cy="1837827"/>
          </a:xfrm>
          <a:prstGeom prst="ellipse">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2FC5067-E5A7-1A40-AF9E-3251478F7C69}"/>
              </a:ext>
            </a:extLst>
          </p:cNvPr>
          <p:cNvSpPr txBox="1"/>
          <p:nvPr/>
        </p:nvSpPr>
        <p:spPr>
          <a:xfrm>
            <a:off x="382305" y="1261989"/>
            <a:ext cx="1394103" cy="584775"/>
          </a:xfrm>
          <a:prstGeom prst="rect">
            <a:avLst/>
          </a:prstGeom>
          <a:noFill/>
        </p:spPr>
        <p:txBody>
          <a:bodyPr wrap="square" rtlCol="0">
            <a:spAutoFit/>
          </a:bodyPr>
          <a:lstStyle/>
          <a:p>
            <a:r>
              <a:rPr lang="en-US" sz="1600" b="1" dirty="0">
                <a:solidFill>
                  <a:schemeClr val="accent4"/>
                </a:solidFill>
                <a:latin typeface="Arial" panose="020B0604020202020204" pitchFamily="34" charset="0"/>
                <a:cs typeface="Arial" panose="020B0604020202020204" pitchFamily="34" charset="0"/>
              </a:rPr>
              <a:t>α-hydroxy acids</a:t>
            </a:r>
          </a:p>
        </p:txBody>
      </p:sp>
    </p:spTree>
    <p:extLst>
      <p:ext uri="{BB962C8B-B14F-4D97-AF65-F5344CB8AC3E}">
        <p14:creationId xmlns:p14="http://schemas.microsoft.com/office/powerpoint/2010/main" val="70907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D45B655-631E-AC44-8078-CF9F7DE8C155}"/>
              </a:ext>
            </a:extLst>
          </p:cNvPr>
          <p:cNvPicPr>
            <a:picLocks noChangeAspect="1"/>
          </p:cNvPicPr>
          <p:nvPr/>
        </p:nvPicPr>
        <p:blipFill rotWithShape="1">
          <a:blip r:embed="rId3"/>
          <a:srcRect l="1" r="42372"/>
          <a:stretch/>
        </p:blipFill>
        <p:spPr>
          <a:xfrm>
            <a:off x="21265" y="3539060"/>
            <a:ext cx="3099902" cy="2788776"/>
          </a:xfrm>
          <a:prstGeom prst="rect">
            <a:avLst/>
          </a:prstGeom>
        </p:spPr>
      </p:pic>
      <p:sp>
        <p:nvSpPr>
          <p:cNvPr id="2" name="Title 1">
            <a:extLst>
              <a:ext uri="{FF2B5EF4-FFF2-40B4-BE49-F238E27FC236}">
                <a16:creationId xmlns:a16="http://schemas.microsoft.com/office/drawing/2014/main" id="{74D52064-E210-2D4A-AB72-D9BD3EC16FF2}"/>
              </a:ext>
            </a:extLst>
          </p:cNvPr>
          <p:cNvSpPr>
            <a:spLocks noGrp="1"/>
          </p:cNvSpPr>
          <p:nvPr>
            <p:ph type="title"/>
          </p:nvPr>
        </p:nvSpPr>
        <p:spPr>
          <a:xfrm>
            <a:off x="628649" y="365126"/>
            <a:ext cx="8229601" cy="1325563"/>
          </a:xfrm>
        </p:spPr>
        <p:txBody>
          <a:bodyPr/>
          <a:lstStyle/>
          <a:p>
            <a:r>
              <a:rPr lang="en-US" dirty="0" err="1"/>
              <a:t>Phosphotidylcholines</a:t>
            </a:r>
            <a:r>
              <a:rPr lang="en-US" dirty="0"/>
              <a:t> are significantly affected by low O</a:t>
            </a:r>
            <a:r>
              <a:rPr lang="en-US" baseline="-25000" dirty="0"/>
              <a:t>2</a:t>
            </a:r>
            <a:endParaRPr lang="en-US" dirty="0"/>
          </a:p>
        </p:txBody>
      </p:sp>
      <p:sp>
        <p:nvSpPr>
          <p:cNvPr id="17" name="TextBox 16">
            <a:extLst>
              <a:ext uri="{FF2B5EF4-FFF2-40B4-BE49-F238E27FC236}">
                <a16:creationId xmlns:a16="http://schemas.microsoft.com/office/drawing/2014/main" id="{0EF35634-8931-F246-8BD5-1E99C48A30BE}"/>
              </a:ext>
            </a:extLst>
          </p:cNvPr>
          <p:cNvSpPr txBox="1"/>
          <p:nvPr/>
        </p:nvSpPr>
        <p:spPr>
          <a:xfrm>
            <a:off x="4102091" y="2975283"/>
            <a:ext cx="833562" cy="276999"/>
          </a:xfrm>
          <a:prstGeom prst="rect">
            <a:avLst/>
          </a:prstGeom>
          <a:solidFill>
            <a:schemeClr val="bg1"/>
          </a:solidFill>
        </p:spPr>
        <p:txBody>
          <a:bodyPr wrap="none" lIns="0" tIns="0" rIns="0" bIns="0" rtlCol="0">
            <a:spAutoFit/>
          </a:bodyPr>
          <a:lstStyle/>
          <a:p>
            <a:pPr algn="r"/>
            <a:r>
              <a:rPr lang="en-US" b="1" dirty="0">
                <a:solidFill>
                  <a:srgbClr val="00B050"/>
                </a:solidFill>
                <a:latin typeface="Arial" charset="0"/>
                <a:ea typeface="Arial" charset="0"/>
                <a:cs typeface="Arial" charset="0"/>
              </a:rPr>
              <a:t>Low pH</a:t>
            </a:r>
          </a:p>
        </p:txBody>
      </p:sp>
      <p:sp>
        <p:nvSpPr>
          <p:cNvPr id="18" name="TextBox 17">
            <a:extLst>
              <a:ext uri="{FF2B5EF4-FFF2-40B4-BE49-F238E27FC236}">
                <a16:creationId xmlns:a16="http://schemas.microsoft.com/office/drawing/2014/main" id="{C4290384-21FE-7041-9F75-1579188EA0C7}"/>
              </a:ext>
            </a:extLst>
          </p:cNvPr>
          <p:cNvSpPr txBox="1"/>
          <p:nvPr/>
        </p:nvSpPr>
        <p:spPr>
          <a:xfrm>
            <a:off x="6934264" y="2975282"/>
            <a:ext cx="1360950" cy="276999"/>
          </a:xfrm>
          <a:prstGeom prst="rect">
            <a:avLst/>
          </a:prstGeom>
          <a:solidFill>
            <a:schemeClr val="bg1"/>
          </a:solidFill>
        </p:spPr>
        <p:txBody>
          <a:bodyPr wrap="none" lIns="0" tIns="0" rIns="0" bIns="0" rtlCol="0">
            <a:spAutoFit/>
          </a:bodyPr>
          <a:lstStyle/>
          <a:p>
            <a:pPr algn="r"/>
            <a:r>
              <a:rPr lang="en-US" b="1" dirty="0">
                <a:solidFill>
                  <a:srgbClr val="5447A0"/>
                </a:solidFill>
                <a:latin typeface="Arial" charset="0"/>
                <a:ea typeface="Arial" charset="0"/>
                <a:cs typeface="Arial" charset="0"/>
              </a:rPr>
              <a:t>Low pH + O</a:t>
            </a:r>
            <a:r>
              <a:rPr lang="en-US" b="1" baseline="-25000" dirty="0">
                <a:solidFill>
                  <a:srgbClr val="5447A0"/>
                </a:solidFill>
                <a:latin typeface="Arial" charset="0"/>
                <a:ea typeface="Arial" charset="0"/>
                <a:cs typeface="Arial" charset="0"/>
              </a:rPr>
              <a:t>2</a:t>
            </a:r>
            <a:endParaRPr lang="en-US" b="1" dirty="0">
              <a:solidFill>
                <a:srgbClr val="5447A0"/>
              </a:solidFill>
              <a:latin typeface="Arial" charset="0"/>
              <a:ea typeface="Arial" charset="0"/>
              <a:cs typeface="Arial" charset="0"/>
            </a:endParaRPr>
          </a:p>
        </p:txBody>
      </p:sp>
      <p:sp>
        <p:nvSpPr>
          <p:cNvPr id="19" name="TextBox 18">
            <a:extLst>
              <a:ext uri="{FF2B5EF4-FFF2-40B4-BE49-F238E27FC236}">
                <a16:creationId xmlns:a16="http://schemas.microsoft.com/office/drawing/2014/main" id="{7658914D-4067-D246-91A4-630E2D300670}"/>
              </a:ext>
            </a:extLst>
          </p:cNvPr>
          <p:cNvSpPr txBox="1"/>
          <p:nvPr/>
        </p:nvSpPr>
        <p:spPr>
          <a:xfrm>
            <a:off x="983893" y="3006059"/>
            <a:ext cx="790281" cy="276999"/>
          </a:xfrm>
          <a:prstGeom prst="rect">
            <a:avLst/>
          </a:prstGeom>
          <a:solidFill>
            <a:schemeClr val="bg1"/>
          </a:solidFill>
        </p:spPr>
        <p:txBody>
          <a:bodyPr wrap="none" lIns="0" tIns="0" rIns="0" bIns="0" rtlCol="0">
            <a:spAutoFit/>
          </a:bodyPr>
          <a:lstStyle/>
          <a:p>
            <a:pPr algn="r"/>
            <a:r>
              <a:rPr lang="en-US" b="1" dirty="0">
                <a:solidFill>
                  <a:srgbClr val="00B0F0"/>
                </a:solidFill>
                <a:latin typeface="Arial" charset="0"/>
                <a:ea typeface="Arial" charset="0"/>
                <a:cs typeface="Arial" charset="0"/>
              </a:rPr>
              <a:t>Low O</a:t>
            </a:r>
            <a:r>
              <a:rPr lang="en-US" b="1" baseline="-25000" dirty="0">
                <a:solidFill>
                  <a:srgbClr val="00B0F0"/>
                </a:solidFill>
                <a:latin typeface="Arial" charset="0"/>
                <a:ea typeface="Arial" charset="0"/>
                <a:cs typeface="Arial" charset="0"/>
              </a:rPr>
              <a:t>2</a:t>
            </a:r>
            <a:endParaRPr lang="en-US" b="1" dirty="0">
              <a:solidFill>
                <a:srgbClr val="00B0F0"/>
              </a:solidFill>
              <a:latin typeface="Arial" charset="0"/>
              <a:ea typeface="Arial" charset="0"/>
              <a:cs typeface="Arial" charset="0"/>
            </a:endParaRPr>
          </a:p>
        </p:txBody>
      </p:sp>
      <p:pic>
        <p:nvPicPr>
          <p:cNvPr id="23" name="Picture 22">
            <a:extLst>
              <a:ext uri="{FF2B5EF4-FFF2-40B4-BE49-F238E27FC236}">
                <a16:creationId xmlns:a16="http://schemas.microsoft.com/office/drawing/2014/main" id="{C034194E-0992-4042-A66A-20A693BA193B}"/>
              </a:ext>
            </a:extLst>
          </p:cNvPr>
          <p:cNvPicPr>
            <a:picLocks noChangeAspect="1"/>
          </p:cNvPicPr>
          <p:nvPr/>
        </p:nvPicPr>
        <p:blipFill rotWithShape="1">
          <a:blip r:embed="rId4"/>
          <a:srcRect r="42373"/>
          <a:stretch/>
        </p:blipFill>
        <p:spPr>
          <a:xfrm>
            <a:off x="3016845" y="3537001"/>
            <a:ext cx="3099902" cy="2788777"/>
          </a:xfrm>
          <a:prstGeom prst="rect">
            <a:avLst/>
          </a:prstGeom>
        </p:spPr>
      </p:pic>
      <p:pic>
        <p:nvPicPr>
          <p:cNvPr id="25" name="Picture 24">
            <a:extLst>
              <a:ext uri="{FF2B5EF4-FFF2-40B4-BE49-F238E27FC236}">
                <a16:creationId xmlns:a16="http://schemas.microsoft.com/office/drawing/2014/main" id="{6BFEC658-22D6-B745-A282-7456875D76B1}"/>
              </a:ext>
            </a:extLst>
          </p:cNvPr>
          <p:cNvPicPr>
            <a:picLocks noChangeAspect="1"/>
          </p:cNvPicPr>
          <p:nvPr/>
        </p:nvPicPr>
        <p:blipFill rotWithShape="1">
          <a:blip r:embed="rId5"/>
          <a:srcRect r="42718"/>
          <a:stretch/>
        </p:blipFill>
        <p:spPr>
          <a:xfrm>
            <a:off x="6029930" y="3537001"/>
            <a:ext cx="3081334" cy="2788777"/>
          </a:xfrm>
          <a:prstGeom prst="rect">
            <a:avLst/>
          </a:prstGeom>
        </p:spPr>
      </p:pic>
      <p:sp>
        <p:nvSpPr>
          <p:cNvPr id="26" name="Rectangle 25">
            <a:extLst>
              <a:ext uri="{FF2B5EF4-FFF2-40B4-BE49-F238E27FC236}">
                <a16:creationId xmlns:a16="http://schemas.microsoft.com/office/drawing/2014/main" id="{E262E44A-8845-944C-A92F-FBAB91890A11}"/>
              </a:ext>
            </a:extLst>
          </p:cNvPr>
          <p:cNvSpPr/>
          <p:nvPr/>
        </p:nvSpPr>
        <p:spPr>
          <a:xfrm>
            <a:off x="23688" y="3289766"/>
            <a:ext cx="2996303" cy="316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9EB95FD-9DFC-8E40-A069-CE2FBFA44714}"/>
              </a:ext>
            </a:extLst>
          </p:cNvPr>
          <p:cNvSpPr/>
          <p:nvPr/>
        </p:nvSpPr>
        <p:spPr>
          <a:xfrm>
            <a:off x="3020721" y="3289766"/>
            <a:ext cx="2996303" cy="316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2AFAEC-CA9D-8A47-AF2E-BCF2B38971D3}"/>
              </a:ext>
            </a:extLst>
          </p:cNvPr>
          <p:cNvSpPr/>
          <p:nvPr/>
        </p:nvSpPr>
        <p:spPr>
          <a:xfrm>
            <a:off x="6017024" y="3289766"/>
            <a:ext cx="3086488" cy="316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A1BC8BF-E432-374C-B434-3892D4909B50}"/>
              </a:ext>
            </a:extLst>
          </p:cNvPr>
          <p:cNvPicPr>
            <a:picLocks noChangeAspect="1"/>
          </p:cNvPicPr>
          <p:nvPr/>
        </p:nvPicPr>
        <p:blipFill>
          <a:blip r:embed="rId6"/>
          <a:stretch>
            <a:fillRect/>
          </a:stretch>
        </p:blipFill>
        <p:spPr>
          <a:xfrm>
            <a:off x="1906088" y="1959314"/>
            <a:ext cx="5331823" cy="676137"/>
          </a:xfrm>
          <a:prstGeom prst="rect">
            <a:avLst/>
          </a:prstGeom>
        </p:spPr>
      </p:pic>
    </p:spTree>
    <p:extLst>
      <p:ext uri="{BB962C8B-B14F-4D97-AF65-F5344CB8AC3E}">
        <p14:creationId xmlns:p14="http://schemas.microsoft.com/office/powerpoint/2010/main" val="701944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51B-53C4-3344-8C5E-6AFBBC528B4A}"/>
              </a:ext>
            </a:extLst>
          </p:cNvPr>
          <p:cNvSpPr>
            <a:spLocks noGrp="1"/>
          </p:cNvSpPr>
          <p:nvPr>
            <p:ph type="title"/>
          </p:nvPr>
        </p:nvSpPr>
        <p:spPr>
          <a:xfrm>
            <a:off x="628650" y="169399"/>
            <a:ext cx="7886700" cy="1325563"/>
          </a:xfrm>
        </p:spPr>
        <p:txBody>
          <a:bodyPr>
            <a:normAutofit fontScale="90000"/>
          </a:bodyPr>
          <a:lstStyle/>
          <a:p>
            <a:pPr algn="ctr"/>
            <a:r>
              <a:rPr lang="en-US" dirty="0"/>
              <a:t>Cross-species signs of resilience</a:t>
            </a:r>
            <a:br>
              <a:rPr lang="en-US" dirty="0"/>
            </a:br>
            <a:r>
              <a:rPr lang="en-US" sz="4000" dirty="0"/>
              <a:t>in lab pH x O</a:t>
            </a:r>
            <a:r>
              <a:rPr lang="en-US" sz="4000" baseline="-25000" dirty="0"/>
              <a:t>2</a:t>
            </a:r>
            <a:r>
              <a:rPr lang="en-US" sz="4000" dirty="0"/>
              <a:t> metabolomics studies</a:t>
            </a:r>
            <a:br>
              <a:rPr lang="en-US" dirty="0"/>
            </a:br>
            <a:endParaRPr lang="en-US" dirty="0"/>
          </a:p>
        </p:txBody>
      </p:sp>
      <p:grpSp>
        <p:nvGrpSpPr>
          <p:cNvPr id="43" name="Group 42">
            <a:extLst>
              <a:ext uri="{FF2B5EF4-FFF2-40B4-BE49-F238E27FC236}">
                <a16:creationId xmlns:a16="http://schemas.microsoft.com/office/drawing/2014/main" id="{AEDCD7C7-8E1E-7145-AEB3-A3069859AE9B}"/>
              </a:ext>
            </a:extLst>
          </p:cNvPr>
          <p:cNvGrpSpPr/>
          <p:nvPr/>
        </p:nvGrpSpPr>
        <p:grpSpPr>
          <a:xfrm>
            <a:off x="414068" y="1207329"/>
            <a:ext cx="7929681" cy="5650671"/>
            <a:chOff x="0" y="1222359"/>
            <a:chExt cx="7929681" cy="5650671"/>
          </a:xfrm>
        </p:grpSpPr>
        <p:sp>
          <p:nvSpPr>
            <p:cNvPr id="10" name="TextBox 9">
              <a:extLst>
                <a:ext uri="{FF2B5EF4-FFF2-40B4-BE49-F238E27FC236}">
                  <a16:creationId xmlns:a16="http://schemas.microsoft.com/office/drawing/2014/main" id="{F7E4BB2E-CF47-D244-9E3E-07BCF0FC9D68}"/>
                </a:ext>
              </a:extLst>
            </p:cNvPr>
            <p:cNvSpPr txBox="1"/>
            <p:nvPr/>
          </p:nvSpPr>
          <p:spPr>
            <a:xfrm>
              <a:off x="5405825" y="2135387"/>
              <a:ext cx="2041713" cy="369332"/>
            </a:xfrm>
            <a:prstGeom prst="rect">
              <a:avLst/>
            </a:prstGeom>
            <a:noFill/>
          </p:spPr>
          <p:txBody>
            <a:bodyPr wrap="none" rtlCol="0">
              <a:spAutoFit/>
            </a:bodyPr>
            <a:lstStyle/>
            <a:p>
              <a:r>
                <a:rPr lang="en-US" dirty="0"/>
                <a:t>PC lipid metabolism</a:t>
              </a:r>
            </a:p>
          </p:txBody>
        </p:sp>
        <p:sp>
          <p:nvSpPr>
            <p:cNvPr id="14" name="TextBox 13">
              <a:extLst>
                <a:ext uri="{FF2B5EF4-FFF2-40B4-BE49-F238E27FC236}">
                  <a16:creationId xmlns:a16="http://schemas.microsoft.com/office/drawing/2014/main" id="{58668329-2394-974A-8E0D-0446B3E56689}"/>
                </a:ext>
              </a:extLst>
            </p:cNvPr>
            <p:cNvSpPr txBox="1"/>
            <p:nvPr/>
          </p:nvSpPr>
          <p:spPr>
            <a:xfrm>
              <a:off x="5205870" y="4506374"/>
              <a:ext cx="2394373" cy="369332"/>
            </a:xfrm>
            <a:prstGeom prst="rect">
              <a:avLst/>
            </a:prstGeom>
            <a:noFill/>
          </p:spPr>
          <p:txBody>
            <a:bodyPr wrap="none" rtlCol="0">
              <a:spAutoFit/>
            </a:bodyPr>
            <a:lstStyle/>
            <a:p>
              <a:r>
                <a:rPr lang="en-US" dirty="0"/>
                <a:t>Amino acid metabolism</a:t>
              </a:r>
            </a:p>
          </p:txBody>
        </p:sp>
        <p:pic>
          <p:nvPicPr>
            <p:cNvPr id="18" name="Picture 17">
              <a:extLst>
                <a:ext uri="{FF2B5EF4-FFF2-40B4-BE49-F238E27FC236}">
                  <a16:creationId xmlns:a16="http://schemas.microsoft.com/office/drawing/2014/main" id="{B1F8FA4B-E3F2-4245-86F8-DD9A1D0B5B26}"/>
                </a:ext>
              </a:extLst>
            </p:cNvPr>
            <p:cNvPicPr>
              <a:picLocks noChangeAspect="1"/>
            </p:cNvPicPr>
            <p:nvPr/>
          </p:nvPicPr>
          <p:blipFill rotWithShape="1">
            <a:blip r:embed="rId3"/>
            <a:srcRect r="42718"/>
            <a:stretch/>
          </p:blipFill>
          <p:spPr>
            <a:xfrm>
              <a:off x="5359061" y="2526577"/>
              <a:ext cx="2136313" cy="1933481"/>
            </a:xfrm>
            <a:prstGeom prst="rect">
              <a:avLst/>
            </a:prstGeom>
          </p:spPr>
        </p:pic>
        <p:pic>
          <p:nvPicPr>
            <p:cNvPr id="19" name="Picture 18">
              <a:extLst>
                <a:ext uri="{FF2B5EF4-FFF2-40B4-BE49-F238E27FC236}">
                  <a16:creationId xmlns:a16="http://schemas.microsoft.com/office/drawing/2014/main" id="{0E628107-9944-2247-92EB-A3D92B466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6087" y="4852401"/>
              <a:ext cx="1734942" cy="1960333"/>
            </a:xfrm>
            <a:prstGeom prst="rect">
              <a:avLst/>
            </a:prstGeom>
          </p:spPr>
        </p:pic>
        <p:grpSp>
          <p:nvGrpSpPr>
            <p:cNvPr id="16" name="Group 15">
              <a:extLst>
                <a:ext uri="{FF2B5EF4-FFF2-40B4-BE49-F238E27FC236}">
                  <a16:creationId xmlns:a16="http://schemas.microsoft.com/office/drawing/2014/main" id="{BC7E989A-B676-C24C-82B1-9E8D8C203A26}"/>
                </a:ext>
              </a:extLst>
            </p:cNvPr>
            <p:cNvGrpSpPr/>
            <p:nvPr/>
          </p:nvGrpSpPr>
          <p:grpSpPr>
            <a:xfrm>
              <a:off x="253106" y="2194694"/>
              <a:ext cx="1361834" cy="1914761"/>
              <a:chOff x="445098" y="1129569"/>
              <a:chExt cx="1361834" cy="1914761"/>
            </a:xfrm>
          </p:grpSpPr>
          <p:pic>
            <p:nvPicPr>
              <p:cNvPr id="10244" name="Picture 4" descr="https://upload.wikimedia.org/wikipedia/commons/thumb/9/95/Fis01026_%2827555118153%29.jpg/800px-Fis01026_%2827555118153%29.jpg">
                <a:extLst>
                  <a:ext uri="{FF2B5EF4-FFF2-40B4-BE49-F238E27FC236}">
                    <a16:creationId xmlns:a16="http://schemas.microsoft.com/office/drawing/2014/main" id="{9BA15F08-072E-4B4D-97CC-AAD7CA18981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353" b="90360" l="1375" r="95125">
                            <a14:foregroundMark x1="8625" y1="35683" x2="8625" y2="66475"/>
                            <a14:foregroundMark x1="8625" y1="66475" x2="10375" y2="69640"/>
                            <a14:foregroundMark x1="4316" y1="59985" x2="7250" y2="43309"/>
                            <a14:foregroundMark x1="3326" y1="65612" x2="3446" y2="64930"/>
                            <a14:foregroundMark x1="2337" y1="49065" x2="2375" y2="48489"/>
                            <a14:foregroundMark x1="28750" y1="90360" x2="42625" y2="89784"/>
                            <a14:foregroundMark x1="92375" y1="40288" x2="90625" y2="40863"/>
                            <a14:foregroundMark x1="95125" y1="40863" x2="93750" y2="36691"/>
                            <a14:foregroundMark x1="84375" y1="14964" x2="71375" y2="10360"/>
                            <a14:foregroundMark x1="85625" y1="14964" x2="75875" y2="9784"/>
                            <a14:backgroundMark x1="125" y1="54676" x2="125" y2="58849"/>
                            <a14:backgroundMark x1="375" y1="59712" x2="375" y2="62734"/>
                            <a14:backgroundMark x1="250" y1="61007" x2="625" y2="64317"/>
                            <a14:backgroundMark x1="750" y1="49640" x2="875" y2="54820"/>
                            <a14:backgroundMark x1="1625" y1="50935" x2="1625" y2="53525"/>
                            <a14:backgroundMark x1="1250" y1="53525" x2="2875" y2="65036"/>
                            <a14:backgroundMark x1="1375" y1="49065" x2="1375" y2="51511"/>
                            <a14:backgroundMark x1="1875" y1="65612" x2="1875" y2="68345"/>
                          </a14:backgroundRemoval>
                        </a14:imgEffect>
                      </a14:imgLayer>
                    </a14:imgProps>
                  </a:ext>
                  <a:ext uri="{28A0092B-C50C-407E-A947-70E740481C1C}">
                    <a14:useLocalDpi xmlns:a14="http://schemas.microsoft.com/office/drawing/2010/main" val="0"/>
                  </a:ext>
                </a:extLst>
              </a:blip>
              <a:srcRect/>
              <a:stretch>
                <a:fillRect/>
              </a:stretch>
            </p:blipFill>
            <p:spPr bwMode="auto">
              <a:xfrm>
                <a:off x="546995" y="1949863"/>
                <a:ext cx="1259937" cy="1094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33CB73F-B241-8F43-978F-BFE9B36AC8A6}"/>
                  </a:ext>
                </a:extLst>
              </p:cNvPr>
              <p:cNvSpPr txBox="1"/>
              <p:nvPr/>
            </p:nvSpPr>
            <p:spPr>
              <a:xfrm>
                <a:off x="445098" y="1129569"/>
                <a:ext cx="119776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Pteropod</a:t>
                </a:r>
              </a:p>
            </p:txBody>
          </p:sp>
        </p:grpSp>
        <p:grpSp>
          <p:nvGrpSpPr>
            <p:cNvPr id="15" name="Group 14">
              <a:extLst>
                <a:ext uri="{FF2B5EF4-FFF2-40B4-BE49-F238E27FC236}">
                  <a16:creationId xmlns:a16="http://schemas.microsoft.com/office/drawing/2014/main" id="{5F255CB7-5D0B-774E-A2BC-4EE8D1FA7E3D}"/>
                </a:ext>
              </a:extLst>
            </p:cNvPr>
            <p:cNvGrpSpPr/>
            <p:nvPr/>
          </p:nvGrpSpPr>
          <p:grpSpPr>
            <a:xfrm>
              <a:off x="108321" y="4550225"/>
              <a:ext cx="1525376" cy="2322805"/>
              <a:chOff x="7067607" y="710422"/>
              <a:chExt cx="1525376" cy="2322805"/>
            </a:xfrm>
          </p:grpSpPr>
          <p:grpSp>
            <p:nvGrpSpPr>
              <p:cNvPr id="7" name="Group 6">
                <a:extLst>
                  <a:ext uri="{FF2B5EF4-FFF2-40B4-BE49-F238E27FC236}">
                    <a16:creationId xmlns:a16="http://schemas.microsoft.com/office/drawing/2014/main" id="{85BA6193-9AFE-7749-9364-F028399B1E86}"/>
                  </a:ext>
                </a:extLst>
              </p:cNvPr>
              <p:cNvGrpSpPr/>
              <p:nvPr/>
            </p:nvGrpSpPr>
            <p:grpSpPr>
              <a:xfrm>
                <a:off x="7163577" y="1553849"/>
                <a:ext cx="1289065" cy="1479378"/>
                <a:chOff x="2563987" y="2282368"/>
                <a:chExt cx="1575561" cy="1916896"/>
              </a:xfrm>
            </p:grpSpPr>
            <p:pic>
              <p:nvPicPr>
                <p:cNvPr id="8" name="Picture 7">
                  <a:extLst>
                    <a:ext uri="{FF2B5EF4-FFF2-40B4-BE49-F238E27FC236}">
                      <a16:creationId xmlns:a16="http://schemas.microsoft.com/office/drawing/2014/main" id="{60543A16-B9D5-314E-B23C-13176086929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43" b="100000" l="1506" r="99875">
                              <a14:foregroundMark x1="33438" y1="2209" x2="33438" y2="2209"/>
                              <a14:foregroundMark x1="66688" y1="8712" x2="66688" y2="8712"/>
                              <a14:foregroundMark x1="81305" y1="4724" x2="87453" y2="15521"/>
                              <a14:foregroundMark x1="96675" y1="25706" x2="96863" y2="37239"/>
                              <a14:foregroundMark x1="79987" y1="47055" x2="96675" y2="37055"/>
                              <a14:foregroundMark x1="69887" y1="62393" x2="86449" y2="73558"/>
                              <a14:foregroundMark x1="87641" y1="76074" x2="89523" y2="88098"/>
                              <a14:foregroundMark x1="66813" y1="75215" x2="67189" y2="94110"/>
                              <a14:foregroundMark x1="32058" y1="63374" x2="15370" y2="71595"/>
                              <a14:foregroundMark x1="34253" y1="60429" x2="28984" y2="64417"/>
                              <a14:foregroundMark x1="29862" y1="56258" x2="2698" y2="51043"/>
                              <a14:foregroundMark x1="5960" y1="33865" x2="10728" y2="45092"/>
                              <a14:foregroundMark x1="4580" y1="15460" x2="6211" y2="6503"/>
                              <a14:foregroundMark x1="7152" y1="6626" x2="8281" y2="6012"/>
                              <a14:foregroundMark x1="9097" y1="24663" x2="4580" y2="15460"/>
                              <a14:foregroundMark x1="13488" y1="25583" x2="16876" y2="24785"/>
                              <a14:foregroundMark x1="13112" y1="27178" x2="17817" y2="31595"/>
                              <a14:foregroundMark x1="10226" y1="22577" x2="7967" y2="19877"/>
                              <a14:foregroundMark x1="11167" y1="50798" x2="2949" y2="50307"/>
                              <a14:foregroundMark x1="11355" y1="38037" x2="14806" y2="42883"/>
                              <a14:foregroundMark x1="15307" y1="42883" x2="22020" y2="44785"/>
                              <a14:foregroundMark x1="10728" y1="35583" x2="11481" y2="37791"/>
                              <a14:foregroundMark x1="7528" y1="26871" x2="6650" y2="33988"/>
                              <a14:foregroundMark x1="9222" y1="53804" x2="19448" y2="55399"/>
                              <a14:foregroundMark x1="15684" y1="71902" x2="13174" y2="88712"/>
                              <a14:foregroundMark x1="23839" y1="68957" x2="30176" y2="65337"/>
                              <a14:foregroundMark x1="31054" y1="65092" x2="36261" y2="61411"/>
                              <a14:foregroundMark x1="52760" y1="62086" x2="64366" y2="73252"/>
                              <a14:foregroundMark x1="51129" y1="62393" x2="61104" y2="71656"/>
                              <a14:foregroundMark x1="55772" y1="64356" x2="65496" y2="73006"/>
                              <a14:foregroundMark x1="62673" y1="73190" x2="66499" y2="76503"/>
                              <a14:foregroundMark x1="63614" y1="75031" x2="66562" y2="79632"/>
                              <a14:foregroundMark x1="65496" y1="81104" x2="66186" y2="85092"/>
                              <a14:foregroundMark x1="60602" y1="72147" x2="63112" y2="74172"/>
                              <a14:foregroundMark x1="57654" y1="58650" x2="70577" y2="62331"/>
                              <a14:foregroundMark x1="70577" y1="64294" x2="75157" y2="66503"/>
                              <a14:foregroundMark x1="72773" y1="62761" x2="75972" y2="64540"/>
                              <a14:foregroundMark x1="78795" y1="64969" x2="81744" y2="67791"/>
                              <a14:foregroundMark x1="75031" y1="49018" x2="83061" y2="47791"/>
                              <a14:foregroundMark x1="70514" y1="48589" x2="73463" y2="48650"/>
                              <a14:foregroundMark x1="71267" y1="46503" x2="80364" y2="45215"/>
                              <a14:foregroundMark x1="65747" y1="12025" x2="66688" y2="13374"/>
                              <a14:foregroundMark x1="26223" y1="31963" x2="27164" y2="13620"/>
                              <a14:foregroundMark x1="33940" y1="2025" x2="34442" y2="1779"/>
                              <a14:foregroundMark x1="79109" y1="33252" x2="87453" y2="15828"/>
                              <a14:foregroundMark x1="51631" y1="63926" x2="55144" y2="66564"/>
                              <a14:foregroundMark x1="54831" y1="66748" x2="56274" y2="68282"/>
                              <a14:foregroundMark x1="65621" y1="72761" x2="69197" y2="76319"/>
                              <a14:foregroundMark x1="69699" y1="81227" x2="69699" y2="83067"/>
                              <a14:foregroundMark x1="67001" y1="94356" x2="66750" y2="96380"/>
                              <a14:foregroundMark x1="65872" y1="89509" x2="66750" y2="96994"/>
                              <a14:foregroundMark x1="46612" y1="24724" x2="48620" y2="22209"/>
                              <a14:foregroundMark x1="44605" y1="21043" x2="45483" y2="22393"/>
                              <a14:foregroundMark x1="56148" y1="22638" x2="54203" y2="25031"/>
                              <a14:foregroundMark x1="49937" y1="21472" x2="52447" y2="25215"/>
                              <a14:foregroundMark x1="51317" y1="64110" x2="50753" y2="62699"/>
                              <a14:foregroundMark x1="50063" y1="62883" x2="51568" y2="63681"/>
                              <a14:foregroundMark x1="51506" y1="63374" x2="51506" y2="63374"/>
                              <a14:foregroundMark x1="49561" y1="62761" x2="51317" y2="64110"/>
                              <a14:foregroundMark x1="44228" y1="23804" x2="44605" y2="21472"/>
                              <a14:foregroundMark x1="53388" y1="24110" x2="55772" y2="22638"/>
                              <a14:backgroundMark x1="7340" y1="7423" x2="19573" y2="0"/>
                              <a14:backgroundMark x1="3450" y1="10245" x2="11041" y2="184"/>
                              <a14:backgroundMark x1="7340" y1="7730" x2="6838" y2="17669"/>
                              <a14:backgroundMark x1="7465" y1="18344" x2="12798" y2="24479"/>
                              <a14:backgroundMark x1="13614" y1="26994" x2="21518" y2="24785"/>
                              <a14:backgroundMark x1="23463" y1="34724" x2="18444" y2="31411"/>
                              <a14:backgroundMark x1="5207" y1="31902" x2="9724" y2="44356"/>
                              <a14:backgroundMark x1="10979" y1="44847" x2="13802" y2="47239"/>
                              <a14:backgroundMark x1="8908" y1="50184" x2="12547" y2="50245"/>
                              <a14:backgroundMark x1="13174" y1="50184" x2="19887" y2="51718"/>
                              <a14:backgroundMark x1="20263" y1="51595" x2="26788" y2="53497"/>
                              <a14:backgroundMark x1="20263" y1="43313" x2="13739" y2="36748"/>
                              <a14:backgroundMark x1="15370" y1="35215" x2="13363" y2="32945"/>
                              <a14:backgroundMark x1="10100" y1="32761" x2="9285" y2="29448"/>
                              <a14:backgroundMark x1="28670" y1="57546" x2="10038" y2="54601"/>
                              <a14:backgroundMark x1="28858" y1="57669" x2="31744" y2="58344"/>
                              <a14:backgroundMark x1="37014" y1="62086" x2="31681" y2="66135"/>
                              <a14:backgroundMark x1="31242" y1="65767" x2="22710" y2="70552"/>
                              <a14:backgroundMark x1="14994" y1="95337" x2="18193" y2="76871"/>
                              <a14:backgroundMark x1="38269" y1="62209" x2="48306" y2="63742"/>
                              <a14:backgroundMark x1="50816" y1="64294" x2="61355" y2="73620"/>
                              <a14:backgroundMark x1="53827" y1="60982" x2="69072" y2="73988"/>
                              <a14:backgroundMark x1="61543" y1="73681" x2="64492" y2="76258"/>
                              <a14:backgroundMark x1="64680" y1="76994" x2="64931" y2="96810"/>
                              <a14:backgroundMark x1="59348" y1="57117" x2="68130" y2="60736"/>
                              <a14:backgroundMark x1="71142" y1="45828" x2="85947" y2="41104"/>
                              <a14:backgroundMark x1="76851" y1="23374" x2="77415" y2="25644"/>
                              <a14:backgroundMark x1="77290" y1="25890" x2="78482" y2="27423"/>
                              <a14:backgroundMark x1="78356" y1="27730" x2="78733" y2="29509"/>
                              <a14:backgroundMark x1="67691" y1="33129" x2="71142" y2="30429"/>
                              <a14:backgroundMark x1="70828" y1="29509" x2="69573" y2="19509"/>
                              <a14:backgroundMark x1="67942" y1="10000" x2="70452" y2="14601"/>
                              <a14:backgroundMark x1="73588" y1="13926" x2="71832" y2="11288"/>
                              <a14:backgroundMark x1="32497" y1="5399" x2="29925" y2="15951"/>
                              <a14:backgroundMark x1="29799" y1="16258" x2="28984" y2="18773"/>
                              <a14:backgroundMark x1="29046" y1="18957" x2="29737" y2="20736"/>
                              <a14:backgroundMark x1="31807" y1="23988" x2="41844" y2="17178"/>
                              <a14:backgroundMark x1="30301" y1="28344" x2="27854" y2="25460"/>
                              <a14:backgroundMark x1="17942" y1="76503" x2="18695" y2="71902"/>
                              <a14:backgroundMark x1="45922" y1="21472" x2="46487" y2="23313"/>
                              <a14:backgroundMark x1="51129" y1="21656" x2="52572" y2="23988"/>
                              <a14:backgroundMark x1="67252" y1="98896" x2="70703" y2="82270"/>
                            </a14:backgroundRemoval>
                          </a14:imgEffect>
                        </a14:imgLayer>
                      </a14:imgProps>
                    </a:ext>
                    <a:ext uri="{28A0092B-C50C-407E-A947-70E740481C1C}">
                      <a14:useLocalDpi xmlns:a14="http://schemas.microsoft.com/office/drawing/2010/main" val="0"/>
                    </a:ext>
                  </a:extLst>
                </a:blip>
                <a:stretch>
                  <a:fillRect/>
                </a:stretch>
              </p:blipFill>
              <p:spPr>
                <a:xfrm rot="463573">
                  <a:off x="2620780" y="2282368"/>
                  <a:ext cx="1405994" cy="1437752"/>
                </a:xfrm>
                <a:prstGeom prst="rect">
                  <a:avLst/>
                </a:prstGeom>
              </p:spPr>
            </p:pic>
            <p:sp>
              <p:nvSpPr>
                <p:cNvPr id="5" name="TextBox 4">
                  <a:extLst>
                    <a:ext uri="{FF2B5EF4-FFF2-40B4-BE49-F238E27FC236}">
                      <a16:creationId xmlns:a16="http://schemas.microsoft.com/office/drawing/2014/main" id="{F08865A5-1A59-5646-8677-944A32A4BA70}"/>
                    </a:ext>
                  </a:extLst>
                </p:cNvPr>
                <p:cNvSpPr txBox="1"/>
                <p:nvPr/>
              </p:nvSpPr>
              <p:spPr>
                <a:xfrm>
                  <a:off x="2563987" y="3601064"/>
                  <a:ext cx="1575561" cy="598200"/>
                </a:xfrm>
                <a:prstGeom prst="rect">
                  <a:avLst/>
                </a:prstGeom>
                <a:noFill/>
              </p:spPr>
              <p:txBody>
                <a:bodyPr wrap="square" rtlCol="0">
                  <a:spAutoFit/>
                </a:bodyPr>
                <a:lstStyle/>
                <a:p>
                  <a:r>
                    <a:rPr lang="en-US" sz="1200" dirty="0"/>
                    <a:t>Trigg et al (2019) </a:t>
                  </a:r>
                  <a:r>
                    <a:rPr lang="en-US" sz="1200" i="1" dirty="0"/>
                    <a:t>Sci Reports</a:t>
                  </a:r>
                  <a:endParaRPr lang="en-US" sz="1200" dirty="0"/>
                </a:p>
              </p:txBody>
            </p:sp>
          </p:grpSp>
          <p:sp>
            <p:nvSpPr>
              <p:cNvPr id="17" name="TextBox 16">
                <a:extLst>
                  <a:ext uri="{FF2B5EF4-FFF2-40B4-BE49-F238E27FC236}">
                    <a16:creationId xmlns:a16="http://schemas.microsoft.com/office/drawing/2014/main" id="{86538FA8-975D-C24F-A887-E38271FF0479}"/>
                  </a:ext>
                </a:extLst>
              </p:cNvPr>
              <p:cNvSpPr txBox="1"/>
              <p:nvPr/>
            </p:nvSpPr>
            <p:spPr>
              <a:xfrm>
                <a:off x="7067607" y="710422"/>
                <a:ext cx="1525376"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Dungeness crab</a:t>
                </a:r>
              </a:p>
            </p:txBody>
          </p:sp>
        </p:grpSp>
        <p:sp>
          <p:nvSpPr>
            <p:cNvPr id="12" name="TextBox 11">
              <a:extLst>
                <a:ext uri="{FF2B5EF4-FFF2-40B4-BE49-F238E27FC236}">
                  <a16:creationId xmlns:a16="http://schemas.microsoft.com/office/drawing/2014/main" id="{B0852F03-D588-DE48-8DBB-2557721AE6DF}"/>
                </a:ext>
              </a:extLst>
            </p:cNvPr>
            <p:cNvSpPr txBox="1"/>
            <p:nvPr/>
          </p:nvSpPr>
          <p:spPr>
            <a:xfrm>
              <a:off x="2735194" y="1243181"/>
              <a:ext cx="1208323" cy="923330"/>
            </a:xfrm>
            <a:prstGeom prst="rect">
              <a:avLst/>
            </a:prstGeom>
            <a:noFill/>
          </p:spPr>
          <p:txBody>
            <a:bodyPr wrap="square" rtlCol="0">
              <a:spAutoFit/>
            </a:bodyPr>
            <a:lstStyle/>
            <a:p>
              <a:pPr algn="ctr"/>
              <a:r>
                <a:rPr lang="en-US" b="1" dirty="0"/>
                <a:t>pH x O</a:t>
              </a:r>
              <a:r>
                <a:rPr lang="en-US" b="1" baseline="-25000" dirty="0"/>
                <a:t>2 </a:t>
              </a:r>
              <a:r>
                <a:rPr lang="en-US" b="1" dirty="0"/>
                <a:t>effect on survival</a:t>
              </a:r>
            </a:p>
          </p:txBody>
        </p:sp>
        <p:sp>
          <p:nvSpPr>
            <p:cNvPr id="21" name="Rectangle 20">
              <a:extLst>
                <a:ext uri="{FF2B5EF4-FFF2-40B4-BE49-F238E27FC236}">
                  <a16:creationId xmlns:a16="http://schemas.microsoft.com/office/drawing/2014/main" id="{4BCFA187-1E33-B247-B2F9-898C47D2CC2B}"/>
                </a:ext>
              </a:extLst>
            </p:cNvPr>
            <p:cNvSpPr/>
            <p:nvPr/>
          </p:nvSpPr>
          <p:spPr>
            <a:xfrm>
              <a:off x="53734" y="4447159"/>
              <a:ext cx="1594220" cy="2365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A4D15A-19F4-804A-B340-8922E1DE3826}"/>
                </a:ext>
              </a:extLst>
            </p:cNvPr>
            <p:cNvSpPr/>
            <p:nvPr/>
          </p:nvSpPr>
          <p:spPr>
            <a:xfrm>
              <a:off x="49694" y="2091575"/>
              <a:ext cx="1598260" cy="2365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4" name="TextBox 23">
              <a:extLst>
                <a:ext uri="{FF2B5EF4-FFF2-40B4-BE49-F238E27FC236}">
                  <a16:creationId xmlns:a16="http://schemas.microsoft.com/office/drawing/2014/main" id="{96C7FDD7-BAAD-9F45-A0C4-2A163EAB0840}"/>
                </a:ext>
              </a:extLst>
            </p:cNvPr>
            <p:cNvSpPr txBox="1"/>
            <p:nvPr/>
          </p:nvSpPr>
          <p:spPr>
            <a:xfrm>
              <a:off x="360980" y="2435319"/>
              <a:ext cx="1049357" cy="369332"/>
            </a:xfrm>
            <a:prstGeom prst="rect">
              <a:avLst/>
            </a:prstGeom>
            <a:noFill/>
          </p:spPr>
          <p:txBody>
            <a:bodyPr wrap="square" rtlCol="0">
              <a:spAutoFit/>
            </a:bodyPr>
            <a:lstStyle/>
            <a:p>
              <a:r>
                <a:rPr lang="en-US" dirty="0"/>
                <a:t>Juveniles</a:t>
              </a:r>
            </a:p>
          </p:txBody>
        </p:sp>
        <p:sp>
          <p:nvSpPr>
            <p:cNvPr id="25" name="TextBox 24">
              <a:extLst>
                <a:ext uri="{FF2B5EF4-FFF2-40B4-BE49-F238E27FC236}">
                  <a16:creationId xmlns:a16="http://schemas.microsoft.com/office/drawing/2014/main" id="{974A9936-145B-134E-87B6-908A68EB623C}"/>
                </a:ext>
              </a:extLst>
            </p:cNvPr>
            <p:cNvSpPr txBox="1"/>
            <p:nvPr/>
          </p:nvSpPr>
          <p:spPr>
            <a:xfrm>
              <a:off x="384552" y="1661444"/>
              <a:ext cx="95410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Animal</a:t>
              </a:r>
            </a:p>
          </p:txBody>
        </p:sp>
        <p:sp>
          <p:nvSpPr>
            <p:cNvPr id="26" name="TextBox 25">
              <a:extLst>
                <a:ext uri="{FF2B5EF4-FFF2-40B4-BE49-F238E27FC236}">
                  <a16:creationId xmlns:a16="http://schemas.microsoft.com/office/drawing/2014/main" id="{E24C3964-8BCE-9444-9321-6B7A6E3D4104}"/>
                </a:ext>
              </a:extLst>
            </p:cNvPr>
            <p:cNvSpPr txBox="1"/>
            <p:nvPr/>
          </p:nvSpPr>
          <p:spPr>
            <a:xfrm>
              <a:off x="1648626" y="1516552"/>
              <a:ext cx="1133644"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Duration</a:t>
              </a:r>
            </a:p>
            <a:p>
              <a:pPr algn="ctr"/>
              <a:r>
                <a:rPr lang="en-US" b="1" dirty="0">
                  <a:latin typeface="Arial" panose="020B0604020202020204" pitchFamily="34" charset="0"/>
                  <a:cs typeface="Arial" panose="020B0604020202020204" pitchFamily="34" charset="0"/>
                </a:rPr>
                <a:t>(days)</a:t>
              </a:r>
            </a:p>
          </p:txBody>
        </p:sp>
        <p:sp>
          <p:nvSpPr>
            <p:cNvPr id="27" name="Rectangle 26">
              <a:extLst>
                <a:ext uri="{FF2B5EF4-FFF2-40B4-BE49-F238E27FC236}">
                  <a16:creationId xmlns:a16="http://schemas.microsoft.com/office/drawing/2014/main" id="{C657594F-9D2C-FF41-B84B-1A53DBB6F0C7}"/>
                </a:ext>
              </a:extLst>
            </p:cNvPr>
            <p:cNvSpPr/>
            <p:nvPr/>
          </p:nvSpPr>
          <p:spPr>
            <a:xfrm>
              <a:off x="1648626" y="2089703"/>
              <a:ext cx="1133644" cy="2365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Rectangle 21">
              <a:extLst>
                <a:ext uri="{FF2B5EF4-FFF2-40B4-BE49-F238E27FC236}">
                  <a16:creationId xmlns:a16="http://schemas.microsoft.com/office/drawing/2014/main" id="{350A0A0A-AC0E-9F4F-9653-1CC8A0B7F466}"/>
                </a:ext>
              </a:extLst>
            </p:cNvPr>
            <p:cNvSpPr/>
            <p:nvPr/>
          </p:nvSpPr>
          <p:spPr>
            <a:xfrm>
              <a:off x="0" y="5044983"/>
              <a:ext cx="1771319" cy="369332"/>
            </a:xfrm>
            <a:prstGeom prst="rect">
              <a:avLst/>
            </a:prstGeom>
          </p:spPr>
          <p:txBody>
            <a:bodyPr wrap="none">
              <a:spAutoFit/>
            </a:bodyPr>
            <a:lstStyle/>
            <a:p>
              <a:r>
                <a:rPr lang="en-US" dirty="0"/>
                <a:t>Larvae/juveniles </a:t>
              </a:r>
            </a:p>
          </p:txBody>
        </p:sp>
        <p:sp>
          <p:nvSpPr>
            <p:cNvPr id="28" name="TextBox 27">
              <a:extLst>
                <a:ext uri="{FF2B5EF4-FFF2-40B4-BE49-F238E27FC236}">
                  <a16:creationId xmlns:a16="http://schemas.microsoft.com/office/drawing/2014/main" id="{0BC31410-95B8-2247-9972-59B3F87AACFF}"/>
                </a:ext>
              </a:extLst>
            </p:cNvPr>
            <p:cNvSpPr txBox="1"/>
            <p:nvPr/>
          </p:nvSpPr>
          <p:spPr>
            <a:xfrm>
              <a:off x="2064605" y="3162999"/>
              <a:ext cx="301686" cy="369332"/>
            </a:xfrm>
            <a:prstGeom prst="rect">
              <a:avLst/>
            </a:prstGeom>
            <a:noFill/>
          </p:spPr>
          <p:txBody>
            <a:bodyPr wrap="none" rtlCol="0">
              <a:spAutoFit/>
            </a:bodyPr>
            <a:lstStyle/>
            <a:p>
              <a:r>
                <a:rPr lang="en-US" dirty="0"/>
                <a:t>9</a:t>
              </a:r>
            </a:p>
          </p:txBody>
        </p:sp>
        <p:sp>
          <p:nvSpPr>
            <p:cNvPr id="30" name="Rectangle 29">
              <a:extLst>
                <a:ext uri="{FF2B5EF4-FFF2-40B4-BE49-F238E27FC236}">
                  <a16:creationId xmlns:a16="http://schemas.microsoft.com/office/drawing/2014/main" id="{E44D9633-9934-384D-9A09-C0AFEA0ACD17}"/>
                </a:ext>
              </a:extLst>
            </p:cNvPr>
            <p:cNvSpPr/>
            <p:nvPr/>
          </p:nvSpPr>
          <p:spPr>
            <a:xfrm>
              <a:off x="1643088" y="4447158"/>
              <a:ext cx="1133644" cy="2365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9" name="TextBox 28">
              <a:extLst>
                <a:ext uri="{FF2B5EF4-FFF2-40B4-BE49-F238E27FC236}">
                  <a16:creationId xmlns:a16="http://schemas.microsoft.com/office/drawing/2014/main" id="{8C15D14A-418A-5C4F-9CA1-231924AAA1F9}"/>
                </a:ext>
              </a:extLst>
            </p:cNvPr>
            <p:cNvSpPr txBox="1"/>
            <p:nvPr/>
          </p:nvSpPr>
          <p:spPr>
            <a:xfrm>
              <a:off x="1948387" y="5449341"/>
              <a:ext cx="534121" cy="369332"/>
            </a:xfrm>
            <a:prstGeom prst="rect">
              <a:avLst/>
            </a:prstGeom>
            <a:noFill/>
          </p:spPr>
          <p:txBody>
            <a:bodyPr wrap="none" rtlCol="0">
              <a:spAutoFit/>
            </a:bodyPr>
            <a:lstStyle/>
            <a:p>
              <a:r>
                <a:rPr lang="en-US" dirty="0"/>
                <a:t>~30</a:t>
              </a:r>
            </a:p>
          </p:txBody>
        </p:sp>
        <p:sp>
          <p:nvSpPr>
            <p:cNvPr id="32" name="Rectangle 31">
              <a:extLst>
                <a:ext uri="{FF2B5EF4-FFF2-40B4-BE49-F238E27FC236}">
                  <a16:creationId xmlns:a16="http://schemas.microsoft.com/office/drawing/2014/main" id="{DC47B3B0-0176-DB42-A65C-839B8A6CB223}"/>
                </a:ext>
              </a:extLst>
            </p:cNvPr>
            <p:cNvSpPr/>
            <p:nvPr/>
          </p:nvSpPr>
          <p:spPr>
            <a:xfrm>
              <a:off x="2783978" y="2085642"/>
              <a:ext cx="1133644" cy="2365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1" name="TextBox 30">
              <a:extLst>
                <a:ext uri="{FF2B5EF4-FFF2-40B4-BE49-F238E27FC236}">
                  <a16:creationId xmlns:a16="http://schemas.microsoft.com/office/drawing/2014/main" id="{411CCC82-D014-C641-92A5-44FC9903B89D}"/>
                </a:ext>
              </a:extLst>
            </p:cNvPr>
            <p:cNvSpPr txBox="1"/>
            <p:nvPr/>
          </p:nvSpPr>
          <p:spPr>
            <a:xfrm>
              <a:off x="2740071" y="2795345"/>
              <a:ext cx="1221457" cy="923330"/>
            </a:xfrm>
            <a:prstGeom prst="rect">
              <a:avLst/>
            </a:prstGeom>
            <a:noFill/>
          </p:spPr>
          <p:txBody>
            <a:bodyPr wrap="square" rtlCol="0">
              <a:spAutoFit/>
            </a:bodyPr>
            <a:lstStyle/>
            <a:p>
              <a:pPr algn="ctr"/>
              <a:r>
                <a:rPr lang="en-US" dirty="0"/>
                <a:t>No significant difference</a:t>
              </a:r>
            </a:p>
          </p:txBody>
        </p:sp>
        <p:sp>
          <p:nvSpPr>
            <p:cNvPr id="34" name="Rectangle 33">
              <a:extLst>
                <a:ext uri="{FF2B5EF4-FFF2-40B4-BE49-F238E27FC236}">
                  <a16:creationId xmlns:a16="http://schemas.microsoft.com/office/drawing/2014/main" id="{F8B44F37-6A95-9749-9818-63A9DCC82DA4}"/>
                </a:ext>
              </a:extLst>
            </p:cNvPr>
            <p:cNvSpPr/>
            <p:nvPr/>
          </p:nvSpPr>
          <p:spPr>
            <a:xfrm>
              <a:off x="2781884" y="4447157"/>
              <a:ext cx="1133644" cy="2365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5" name="TextBox 34">
              <a:extLst>
                <a:ext uri="{FF2B5EF4-FFF2-40B4-BE49-F238E27FC236}">
                  <a16:creationId xmlns:a16="http://schemas.microsoft.com/office/drawing/2014/main" id="{BB4C6DB3-2B2E-2644-A610-EB7C8DB92627}"/>
                </a:ext>
              </a:extLst>
            </p:cNvPr>
            <p:cNvSpPr txBox="1"/>
            <p:nvPr/>
          </p:nvSpPr>
          <p:spPr>
            <a:xfrm>
              <a:off x="2749944" y="5014553"/>
              <a:ext cx="1221457" cy="923330"/>
            </a:xfrm>
            <a:prstGeom prst="rect">
              <a:avLst/>
            </a:prstGeom>
            <a:noFill/>
          </p:spPr>
          <p:txBody>
            <a:bodyPr wrap="square" rtlCol="0">
              <a:spAutoFit/>
            </a:bodyPr>
            <a:lstStyle/>
            <a:p>
              <a:pPr algn="ctr"/>
              <a:r>
                <a:rPr lang="en-US" dirty="0"/>
                <a:t>No significant difference</a:t>
              </a:r>
            </a:p>
          </p:txBody>
        </p:sp>
        <p:sp>
          <p:nvSpPr>
            <p:cNvPr id="36" name="Rectangle 35">
              <a:extLst>
                <a:ext uri="{FF2B5EF4-FFF2-40B4-BE49-F238E27FC236}">
                  <a16:creationId xmlns:a16="http://schemas.microsoft.com/office/drawing/2014/main" id="{40FE2266-5B14-9047-ADD7-B2CE1628A406}"/>
                </a:ext>
              </a:extLst>
            </p:cNvPr>
            <p:cNvSpPr/>
            <p:nvPr/>
          </p:nvSpPr>
          <p:spPr>
            <a:xfrm>
              <a:off x="3921278" y="2081581"/>
              <a:ext cx="1133644" cy="2365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Rectangle 36">
              <a:extLst>
                <a:ext uri="{FF2B5EF4-FFF2-40B4-BE49-F238E27FC236}">
                  <a16:creationId xmlns:a16="http://schemas.microsoft.com/office/drawing/2014/main" id="{FBEB6535-35D9-E54D-80DC-10F1C3C27D0F}"/>
                </a:ext>
              </a:extLst>
            </p:cNvPr>
            <p:cNvSpPr/>
            <p:nvPr/>
          </p:nvSpPr>
          <p:spPr>
            <a:xfrm>
              <a:off x="3922494" y="4455472"/>
              <a:ext cx="1133644" cy="2365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8" name="TextBox 37">
              <a:extLst>
                <a:ext uri="{FF2B5EF4-FFF2-40B4-BE49-F238E27FC236}">
                  <a16:creationId xmlns:a16="http://schemas.microsoft.com/office/drawing/2014/main" id="{34DC9794-F2FC-5941-96AD-73DFAC6E287A}"/>
                </a:ext>
              </a:extLst>
            </p:cNvPr>
            <p:cNvSpPr txBox="1"/>
            <p:nvPr/>
          </p:nvSpPr>
          <p:spPr>
            <a:xfrm>
              <a:off x="3810461" y="1222359"/>
              <a:ext cx="1415919" cy="923330"/>
            </a:xfrm>
            <a:prstGeom prst="rect">
              <a:avLst/>
            </a:prstGeom>
            <a:noFill/>
          </p:spPr>
          <p:txBody>
            <a:bodyPr wrap="square" rtlCol="0">
              <a:spAutoFit/>
            </a:bodyPr>
            <a:lstStyle/>
            <a:p>
              <a:pPr algn="ctr"/>
              <a:r>
                <a:rPr lang="en-US" b="1" dirty="0"/>
                <a:t>pH x O</a:t>
              </a:r>
              <a:r>
                <a:rPr lang="en-US" b="1" baseline="-25000" dirty="0"/>
                <a:t>2 </a:t>
              </a:r>
              <a:r>
                <a:rPr lang="en-US" b="1" dirty="0"/>
                <a:t>effect on metabolome</a:t>
              </a:r>
            </a:p>
          </p:txBody>
        </p:sp>
        <p:sp>
          <p:nvSpPr>
            <p:cNvPr id="33" name="TextBox 32">
              <a:extLst>
                <a:ext uri="{FF2B5EF4-FFF2-40B4-BE49-F238E27FC236}">
                  <a16:creationId xmlns:a16="http://schemas.microsoft.com/office/drawing/2014/main" id="{83EB9DD8-B068-5947-AE31-6573110F8D3E}"/>
                </a:ext>
              </a:extLst>
            </p:cNvPr>
            <p:cNvSpPr txBox="1"/>
            <p:nvPr/>
          </p:nvSpPr>
          <p:spPr>
            <a:xfrm>
              <a:off x="3915528" y="2827169"/>
              <a:ext cx="1123854" cy="923330"/>
            </a:xfrm>
            <a:prstGeom prst="rect">
              <a:avLst/>
            </a:prstGeom>
            <a:noFill/>
          </p:spPr>
          <p:txBody>
            <a:bodyPr wrap="square" rtlCol="0">
              <a:spAutoFit/>
            </a:bodyPr>
            <a:lstStyle/>
            <a:p>
              <a:pPr algn="ctr"/>
              <a:r>
                <a:rPr lang="en-US" dirty="0"/>
                <a:t>O</a:t>
              </a:r>
              <a:r>
                <a:rPr lang="en-US" baseline="-25000" dirty="0"/>
                <a:t>2 </a:t>
              </a:r>
              <a:r>
                <a:rPr lang="en-US" dirty="0"/>
                <a:t>has a stronger effect</a:t>
              </a:r>
            </a:p>
          </p:txBody>
        </p:sp>
        <p:sp>
          <p:nvSpPr>
            <p:cNvPr id="40" name="TextBox 39">
              <a:extLst>
                <a:ext uri="{FF2B5EF4-FFF2-40B4-BE49-F238E27FC236}">
                  <a16:creationId xmlns:a16="http://schemas.microsoft.com/office/drawing/2014/main" id="{B45FEE85-8E21-AB47-8A25-B4EB7B4E9A4C}"/>
                </a:ext>
              </a:extLst>
            </p:cNvPr>
            <p:cNvSpPr txBox="1"/>
            <p:nvPr/>
          </p:nvSpPr>
          <p:spPr>
            <a:xfrm>
              <a:off x="3899593" y="5033777"/>
              <a:ext cx="1123854" cy="923330"/>
            </a:xfrm>
            <a:prstGeom prst="rect">
              <a:avLst/>
            </a:prstGeom>
            <a:noFill/>
          </p:spPr>
          <p:txBody>
            <a:bodyPr wrap="square" rtlCol="0">
              <a:spAutoFit/>
            </a:bodyPr>
            <a:lstStyle/>
            <a:p>
              <a:pPr algn="ctr"/>
              <a:r>
                <a:rPr lang="en-US" dirty="0"/>
                <a:t>O</a:t>
              </a:r>
              <a:r>
                <a:rPr lang="en-US" baseline="-25000" dirty="0"/>
                <a:t>2 </a:t>
              </a:r>
              <a:r>
                <a:rPr lang="en-US" dirty="0"/>
                <a:t>has a stronger effect</a:t>
              </a:r>
            </a:p>
          </p:txBody>
        </p:sp>
        <p:sp>
          <p:nvSpPr>
            <p:cNvPr id="41" name="Rectangle 40">
              <a:extLst>
                <a:ext uri="{FF2B5EF4-FFF2-40B4-BE49-F238E27FC236}">
                  <a16:creationId xmlns:a16="http://schemas.microsoft.com/office/drawing/2014/main" id="{1A6F77CE-F2D9-FC49-BC12-D046CA36A057}"/>
                </a:ext>
              </a:extLst>
            </p:cNvPr>
            <p:cNvSpPr/>
            <p:nvPr/>
          </p:nvSpPr>
          <p:spPr>
            <a:xfrm>
              <a:off x="5058619" y="4455280"/>
              <a:ext cx="2871062" cy="2365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2" name="Rectangle 41">
              <a:extLst>
                <a:ext uri="{FF2B5EF4-FFF2-40B4-BE49-F238E27FC236}">
                  <a16:creationId xmlns:a16="http://schemas.microsoft.com/office/drawing/2014/main" id="{DE43BFC7-9A05-EE44-B635-54EED0485CCB}"/>
                </a:ext>
              </a:extLst>
            </p:cNvPr>
            <p:cNvSpPr/>
            <p:nvPr/>
          </p:nvSpPr>
          <p:spPr>
            <a:xfrm>
              <a:off x="5057435" y="2093100"/>
              <a:ext cx="2872246" cy="2365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9" name="TextBox 38">
              <a:extLst>
                <a:ext uri="{FF2B5EF4-FFF2-40B4-BE49-F238E27FC236}">
                  <a16:creationId xmlns:a16="http://schemas.microsoft.com/office/drawing/2014/main" id="{C5B14DEB-7609-2E4C-8CB7-45F4C9CE10FC}"/>
                </a:ext>
              </a:extLst>
            </p:cNvPr>
            <p:cNvSpPr txBox="1"/>
            <p:nvPr/>
          </p:nvSpPr>
          <p:spPr>
            <a:xfrm>
              <a:off x="5281624" y="1559107"/>
              <a:ext cx="2040046" cy="369332"/>
            </a:xfrm>
            <a:prstGeom prst="rect">
              <a:avLst/>
            </a:prstGeom>
            <a:noFill/>
          </p:spPr>
          <p:txBody>
            <a:bodyPr wrap="none" rtlCol="0">
              <a:spAutoFit/>
            </a:bodyPr>
            <a:lstStyle/>
            <a:p>
              <a:r>
                <a:rPr lang="en-US" b="1" dirty="0"/>
                <a:t>Physiology affected</a:t>
              </a:r>
            </a:p>
          </p:txBody>
        </p:sp>
      </p:grpSp>
    </p:spTree>
    <p:extLst>
      <p:ext uri="{BB962C8B-B14F-4D97-AF65-F5344CB8AC3E}">
        <p14:creationId xmlns:p14="http://schemas.microsoft.com/office/powerpoint/2010/main" val="1819321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790A-E5E8-DD4A-B342-B14C226944AA}"/>
              </a:ext>
            </a:extLst>
          </p:cNvPr>
          <p:cNvSpPr>
            <a:spLocks noGrp="1"/>
          </p:cNvSpPr>
          <p:nvPr>
            <p:ph type="title"/>
          </p:nvPr>
        </p:nvSpPr>
        <p:spPr/>
        <p:txBody>
          <a:bodyPr/>
          <a:lstStyle/>
          <a:p>
            <a:r>
              <a:rPr lang="en-US" dirty="0"/>
              <a:t>Summary</a:t>
            </a:r>
          </a:p>
        </p:txBody>
      </p:sp>
      <p:sp>
        <p:nvSpPr>
          <p:cNvPr id="4" name="TextBox 3">
            <a:extLst>
              <a:ext uri="{FF2B5EF4-FFF2-40B4-BE49-F238E27FC236}">
                <a16:creationId xmlns:a16="http://schemas.microsoft.com/office/drawing/2014/main" id="{DB8F7E21-9AF7-AA4D-B8F5-4036DA2EDFDA}"/>
              </a:ext>
            </a:extLst>
          </p:cNvPr>
          <p:cNvSpPr txBox="1"/>
          <p:nvPr/>
        </p:nvSpPr>
        <p:spPr>
          <a:xfrm>
            <a:off x="246828" y="1690689"/>
            <a:ext cx="8897172" cy="4185761"/>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dirty="0"/>
              <a:t>Both species show resilience to low pH and O</a:t>
            </a:r>
            <a:r>
              <a:rPr lang="en-US" sz="2400" baseline="-25000" dirty="0"/>
              <a:t>2</a:t>
            </a:r>
            <a:r>
              <a:rPr lang="en-US" sz="2400" dirty="0"/>
              <a:t> stress in the lab </a:t>
            </a:r>
          </a:p>
          <a:p>
            <a:pPr marL="342900" indent="-342900">
              <a:spcAft>
                <a:spcPts val="1200"/>
              </a:spcAft>
              <a:buFont typeface="Arial" panose="020B0604020202020204" pitchFamily="34" charset="0"/>
              <a:buChar char="•"/>
            </a:pPr>
            <a:r>
              <a:rPr lang="en-US" sz="2400" dirty="0"/>
              <a:t>Metabolomes respond to low pH and O</a:t>
            </a:r>
            <a:r>
              <a:rPr lang="en-US" sz="2400" baseline="-25000" dirty="0"/>
              <a:t>2</a:t>
            </a:r>
            <a:r>
              <a:rPr lang="en-US" sz="2400" dirty="0"/>
              <a:t> </a:t>
            </a:r>
          </a:p>
          <a:p>
            <a:pPr marL="342900" indent="-342900">
              <a:spcAft>
                <a:spcPts val="1200"/>
              </a:spcAft>
              <a:buFont typeface="Arial" panose="020B0604020202020204" pitchFamily="34" charset="0"/>
              <a:buChar char="•"/>
            </a:pPr>
            <a:r>
              <a:rPr lang="en-US" sz="2400" dirty="0"/>
              <a:t>O</a:t>
            </a:r>
            <a:r>
              <a:rPr lang="en-US" sz="2400" baseline="-25000" dirty="0"/>
              <a:t>2</a:t>
            </a:r>
            <a:r>
              <a:rPr lang="en-US" sz="2400" dirty="0"/>
              <a:t> has a more wide-spread, dominant effect on metabolites</a:t>
            </a:r>
          </a:p>
          <a:p>
            <a:pPr marL="342900" indent="-342900">
              <a:spcAft>
                <a:spcPts val="1200"/>
              </a:spcAft>
              <a:buFont typeface="Arial" panose="020B0604020202020204" pitchFamily="34" charset="0"/>
              <a:buChar char="•"/>
            </a:pPr>
            <a:r>
              <a:rPr lang="en-US" sz="2400" dirty="0"/>
              <a:t>Species employ different physiological mechanisms to achieve resilience</a:t>
            </a:r>
          </a:p>
          <a:p>
            <a:pPr marL="342900" indent="-342900">
              <a:spcAft>
                <a:spcPts val="1200"/>
              </a:spcAft>
              <a:buFont typeface="Arial" panose="020B0604020202020204" pitchFamily="34" charset="0"/>
              <a:buChar char="•"/>
            </a:pPr>
            <a:r>
              <a:rPr lang="en-US" sz="2400" dirty="0"/>
              <a:t>We don’t know the longer term term consequences of these physiological compensations</a:t>
            </a:r>
          </a:p>
          <a:p>
            <a:pPr marL="800100" lvl="1" indent="-342900">
              <a:spcAft>
                <a:spcPts val="1200"/>
              </a:spcAft>
              <a:buFont typeface="Arial" panose="020B0604020202020204" pitchFamily="34" charset="0"/>
              <a:buChar char="•"/>
            </a:pPr>
            <a:r>
              <a:rPr lang="en-US" sz="2400" dirty="0"/>
              <a:t>Can physiological responses be sustained without compromising?</a:t>
            </a:r>
          </a:p>
        </p:txBody>
      </p:sp>
    </p:spTree>
    <p:extLst>
      <p:ext uri="{BB962C8B-B14F-4D97-AF65-F5344CB8AC3E}">
        <p14:creationId xmlns:p14="http://schemas.microsoft.com/office/powerpoint/2010/main" val="1756604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8C44C-4B3E-AE40-AE79-68E2DE8EC47D}"/>
              </a:ext>
            </a:extLst>
          </p:cNvPr>
          <p:cNvSpPr>
            <a:spLocks noGrp="1"/>
          </p:cNvSpPr>
          <p:nvPr>
            <p:ph type="title"/>
          </p:nvPr>
        </p:nvSpPr>
        <p:spPr/>
        <p:txBody>
          <a:bodyPr/>
          <a:lstStyle/>
          <a:p>
            <a:r>
              <a:rPr lang="en-US" dirty="0">
                <a:ea typeface="Arial" charset="0"/>
                <a:cs typeface="Arial" charset="0"/>
              </a:rPr>
              <a:t>Pteropods are important</a:t>
            </a:r>
            <a:br>
              <a:rPr lang="en-US" dirty="0">
                <a:ea typeface="Arial" charset="0"/>
                <a:cs typeface="Arial" charset="0"/>
              </a:rPr>
            </a:br>
            <a:endParaRPr lang="en-US" dirty="0"/>
          </a:p>
        </p:txBody>
      </p:sp>
      <p:pic>
        <p:nvPicPr>
          <p:cNvPr id="1026" name="Picture 2" descr="https://ars.els-cdn.com/content/image/1-s2.0-S0079661115300112-fx1_lrg.jpg">
            <a:extLst>
              <a:ext uri="{FF2B5EF4-FFF2-40B4-BE49-F238E27FC236}">
                <a16:creationId xmlns:a16="http://schemas.microsoft.com/office/drawing/2014/main" id="{32270479-DF0B-0541-A08C-73399E576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710" y="1380172"/>
            <a:ext cx="7406640" cy="5477828"/>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DED10EA5-0AD7-DA41-B391-827847EF173A}"/>
              </a:ext>
            </a:extLst>
          </p:cNvPr>
          <p:cNvSpPr/>
          <p:nvPr/>
        </p:nvSpPr>
        <p:spPr>
          <a:xfrm rot="19503124">
            <a:off x="3557294" y="2312494"/>
            <a:ext cx="1737397" cy="30749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C056602-C87B-454F-B20F-21908AC17E03}"/>
              </a:ext>
            </a:extLst>
          </p:cNvPr>
          <p:cNvSpPr/>
          <p:nvPr/>
        </p:nvSpPr>
        <p:spPr>
          <a:xfrm rot="14316883">
            <a:off x="2891380" y="3161006"/>
            <a:ext cx="1769675" cy="453306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97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0F4F23-D738-2748-A7E9-9298333A0CD8}"/>
              </a:ext>
            </a:extLst>
          </p:cNvPr>
          <p:cNvSpPr txBox="1"/>
          <p:nvPr/>
        </p:nvSpPr>
        <p:spPr>
          <a:xfrm>
            <a:off x="1985035" y="5994179"/>
            <a:ext cx="3147992" cy="830997"/>
          </a:xfrm>
          <a:prstGeom prst="rect">
            <a:avLst/>
          </a:prstGeom>
          <a:noFill/>
        </p:spPr>
        <p:txBody>
          <a:bodyPr wrap="square" rtlCol="0">
            <a:spAutoFit/>
          </a:bodyPr>
          <a:lstStyle/>
          <a:p>
            <a:r>
              <a:rPr lang="en-US" sz="2400" b="1" dirty="0"/>
              <a:t>pH = </a:t>
            </a:r>
            <a:r>
              <a:rPr lang="en-US" sz="2400" dirty="0"/>
              <a:t>measure of hydrogen ions	</a:t>
            </a:r>
          </a:p>
        </p:txBody>
      </p:sp>
      <p:grpSp>
        <p:nvGrpSpPr>
          <p:cNvPr id="6" name="Group 5">
            <a:extLst>
              <a:ext uri="{FF2B5EF4-FFF2-40B4-BE49-F238E27FC236}">
                <a16:creationId xmlns:a16="http://schemas.microsoft.com/office/drawing/2014/main" id="{AED2AAED-45B8-C247-8C63-14C063EF517E}"/>
              </a:ext>
            </a:extLst>
          </p:cNvPr>
          <p:cNvGrpSpPr/>
          <p:nvPr/>
        </p:nvGrpSpPr>
        <p:grpSpPr>
          <a:xfrm>
            <a:off x="2446372" y="1082339"/>
            <a:ext cx="4339649" cy="4911840"/>
            <a:chOff x="677862" y="3185333"/>
            <a:chExt cx="1977378" cy="2366934"/>
          </a:xfrm>
        </p:grpSpPr>
        <p:pic>
          <p:nvPicPr>
            <p:cNvPr id="13" name="Picture 2" descr="https://ars.els-cdn.com/content/image/1-s2.0-S0079661115300112-fx1_lrg.jpg">
              <a:extLst>
                <a:ext uri="{FF2B5EF4-FFF2-40B4-BE49-F238E27FC236}">
                  <a16:creationId xmlns:a16="http://schemas.microsoft.com/office/drawing/2014/main" id="{ED42B427-1717-9A44-BEF3-302E764C12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186" r="72102" b="36238"/>
            <a:stretch/>
          </p:blipFill>
          <p:spPr bwMode="auto">
            <a:xfrm>
              <a:off x="677863" y="4368800"/>
              <a:ext cx="1977377" cy="11834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ars.els-cdn.com/content/image/1-s2.0-S0079661115300112-fx1_lrg.jpg">
              <a:extLst>
                <a:ext uri="{FF2B5EF4-FFF2-40B4-BE49-F238E27FC236}">
                  <a16:creationId xmlns:a16="http://schemas.microsoft.com/office/drawing/2014/main" id="{B42330A5-6FE3-4C4D-96E8-C0A955EE09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46" r="72102" b="75578"/>
            <a:stretch/>
          </p:blipFill>
          <p:spPr bwMode="auto">
            <a:xfrm>
              <a:off x="677862" y="3185333"/>
              <a:ext cx="1977377" cy="11834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 name="Straight Arrow Connector 15">
            <a:extLst>
              <a:ext uri="{FF2B5EF4-FFF2-40B4-BE49-F238E27FC236}">
                <a16:creationId xmlns:a16="http://schemas.microsoft.com/office/drawing/2014/main" id="{2A9D3423-6134-324C-9937-D20B95E31417}"/>
              </a:ext>
            </a:extLst>
          </p:cNvPr>
          <p:cNvCxnSpPr>
            <a:cxnSpLocks/>
          </p:cNvCxnSpPr>
          <p:nvPr/>
        </p:nvCxnSpPr>
        <p:spPr>
          <a:xfrm flipH="1">
            <a:off x="4356443" y="5943770"/>
            <a:ext cx="776584" cy="37184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1A9FAC-E567-FA49-B43B-A83F837ED4DE}"/>
              </a:ext>
            </a:extLst>
          </p:cNvPr>
          <p:cNvCxnSpPr/>
          <p:nvPr/>
        </p:nvCxnSpPr>
        <p:spPr>
          <a:xfrm>
            <a:off x="4935614" y="5925167"/>
            <a:ext cx="51538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D7CFD25-4A41-0646-A438-76E02713913F}"/>
              </a:ext>
            </a:extLst>
          </p:cNvPr>
          <p:cNvCxnSpPr/>
          <p:nvPr/>
        </p:nvCxnSpPr>
        <p:spPr>
          <a:xfrm>
            <a:off x="5903098" y="5994179"/>
            <a:ext cx="51538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5E95B67-5FB0-6047-A375-F79A9C3E145C}"/>
              </a:ext>
            </a:extLst>
          </p:cNvPr>
          <p:cNvCxnSpPr>
            <a:cxnSpLocks/>
          </p:cNvCxnSpPr>
          <p:nvPr/>
        </p:nvCxnSpPr>
        <p:spPr>
          <a:xfrm>
            <a:off x="6096770" y="6005305"/>
            <a:ext cx="476558" cy="31030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FE1AB0-9724-BE47-B7AC-AA1AB0F8CB47}"/>
              </a:ext>
            </a:extLst>
          </p:cNvPr>
          <p:cNvSpPr txBox="1"/>
          <p:nvPr/>
        </p:nvSpPr>
        <p:spPr>
          <a:xfrm>
            <a:off x="6786019" y="5994179"/>
            <a:ext cx="3147992" cy="830997"/>
          </a:xfrm>
          <a:prstGeom prst="rect">
            <a:avLst/>
          </a:prstGeom>
          <a:noFill/>
        </p:spPr>
        <p:txBody>
          <a:bodyPr wrap="square" rtlCol="0">
            <a:spAutoFit/>
          </a:bodyPr>
          <a:lstStyle/>
          <a:p>
            <a:r>
              <a:rPr lang="el-GR" sz="2400" b="1" dirty="0"/>
              <a:t>Ω</a:t>
            </a:r>
            <a:r>
              <a:rPr lang="en-US" sz="2400" b="1" baseline="-25000" dirty="0"/>
              <a:t>A</a:t>
            </a:r>
            <a:r>
              <a:rPr lang="en-US" sz="2400" b="1" dirty="0"/>
              <a:t> = </a:t>
            </a:r>
            <a:r>
              <a:rPr lang="en-US" sz="2400" dirty="0"/>
              <a:t>measure of carbonate ions	</a:t>
            </a:r>
          </a:p>
        </p:txBody>
      </p:sp>
      <p:sp>
        <p:nvSpPr>
          <p:cNvPr id="14" name="Title 1">
            <a:extLst>
              <a:ext uri="{FF2B5EF4-FFF2-40B4-BE49-F238E27FC236}">
                <a16:creationId xmlns:a16="http://schemas.microsoft.com/office/drawing/2014/main" id="{1E6BE346-A5DC-D441-91DB-965020EBC401}"/>
              </a:ext>
            </a:extLst>
          </p:cNvPr>
          <p:cNvSpPr>
            <a:spLocks noGrp="1"/>
          </p:cNvSpPr>
          <p:nvPr>
            <p:ph type="title"/>
          </p:nvPr>
        </p:nvSpPr>
        <p:spPr>
          <a:xfrm>
            <a:off x="-323979" y="201038"/>
            <a:ext cx="9791957" cy="1325563"/>
          </a:xfrm>
        </p:spPr>
        <p:txBody>
          <a:bodyPr>
            <a:noAutofit/>
          </a:bodyPr>
          <a:lstStyle/>
          <a:p>
            <a:pPr algn="ctr"/>
            <a:r>
              <a:rPr lang="en-US" dirty="0">
                <a:ea typeface="Arial" charset="0"/>
                <a:cs typeface="Arial" charset="0"/>
              </a:rPr>
              <a:t>Pteropods are sensitive to low pH, </a:t>
            </a:r>
            <a:r>
              <a:rPr lang="el-GR" b="1" dirty="0"/>
              <a:t>Ω</a:t>
            </a:r>
            <a:r>
              <a:rPr lang="en-US" b="1" baseline="-25000" dirty="0"/>
              <a:t>A</a:t>
            </a:r>
            <a:br>
              <a:rPr lang="en-US" dirty="0">
                <a:ea typeface="Arial" charset="0"/>
                <a:cs typeface="Arial" charset="0"/>
              </a:rPr>
            </a:br>
            <a:endParaRPr lang="en-US" dirty="0">
              <a:ea typeface="Arial" charset="0"/>
              <a:cs typeface="Arial" charset="0"/>
            </a:endParaRPr>
          </a:p>
        </p:txBody>
      </p:sp>
    </p:spTree>
    <p:extLst>
      <p:ext uri="{BB962C8B-B14F-4D97-AF65-F5344CB8AC3E}">
        <p14:creationId xmlns:p14="http://schemas.microsoft.com/office/powerpoint/2010/main" val="2091238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EF7FC8-2FA9-5544-91A6-550A4DADADD5}"/>
              </a:ext>
            </a:extLst>
          </p:cNvPr>
          <p:cNvSpPr>
            <a:spLocks noGrp="1"/>
          </p:cNvSpPr>
          <p:nvPr>
            <p:ph type="title"/>
          </p:nvPr>
        </p:nvSpPr>
        <p:spPr>
          <a:xfrm>
            <a:off x="-323979" y="356465"/>
            <a:ext cx="9791957" cy="1325563"/>
          </a:xfrm>
        </p:spPr>
        <p:txBody>
          <a:bodyPr>
            <a:noAutofit/>
          </a:bodyPr>
          <a:lstStyle/>
          <a:p>
            <a:pPr algn="ctr"/>
            <a:r>
              <a:rPr lang="en-US" dirty="0">
                <a:ea typeface="Arial" charset="0"/>
                <a:cs typeface="Arial" charset="0"/>
              </a:rPr>
              <a:t>Pteropods are sensitive to low pH, </a:t>
            </a:r>
            <a:r>
              <a:rPr lang="el-GR" b="1" dirty="0"/>
              <a:t>Ω</a:t>
            </a:r>
            <a:r>
              <a:rPr lang="en-US" b="1" baseline="-25000" dirty="0"/>
              <a:t>A</a:t>
            </a:r>
            <a:br>
              <a:rPr lang="en-US" dirty="0">
                <a:ea typeface="Arial" charset="0"/>
                <a:cs typeface="Arial" charset="0"/>
              </a:rPr>
            </a:br>
            <a:endParaRPr lang="en-US" dirty="0">
              <a:ea typeface="Arial" charset="0"/>
              <a:cs typeface="Arial" charset="0"/>
            </a:endParaRPr>
          </a:p>
        </p:txBody>
      </p:sp>
      <p:sp>
        <p:nvSpPr>
          <p:cNvPr id="8" name="TextBox 7">
            <a:extLst>
              <a:ext uri="{FF2B5EF4-FFF2-40B4-BE49-F238E27FC236}">
                <a16:creationId xmlns:a16="http://schemas.microsoft.com/office/drawing/2014/main" id="{2AE8F5DB-13E5-2A47-80CE-A8C8A2F5636E}"/>
              </a:ext>
            </a:extLst>
          </p:cNvPr>
          <p:cNvSpPr txBox="1"/>
          <p:nvPr/>
        </p:nvSpPr>
        <p:spPr>
          <a:xfrm>
            <a:off x="662187" y="1941955"/>
            <a:ext cx="3427605" cy="369332"/>
          </a:xfrm>
          <a:prstGeom prst="rect">
            <a:avLst/>
          </a:prstGeom>
          <a:noFill/>
        </p:spPr>
        <p:txBody>
          <a:bodyPr wrap="none" rtlCol="0">
            <a:spAutoFit/>
          </a:bodyPr>
          <a:lstStyle/>
          <a:p>
            <a:r>
              <a:rPr lang="en-US" b="1" dirty="0"/>
              <a:t>Studies show sensitivity to low </a:t>
            </a:r>
            <a:r>
              <a:rPr lang="el-GR" b="1" dirty="0"/>
              <a:t>Ω</a:t>
            </a:r>
            <a:r>
              <a:rPr lang="en-US" b="1" baseline="-25000" dirty="0"/>
              <a:t>A</a:t>
            </a:r>
          </a:p>
        </p:txBody>
      </p:sp>
      <p:sp>
        <p:nvSpPr>
          <p:cNvPr id="2" name="TextBox 1">
            <a:extLst>
              <a:ext uri="{FF2B5EF4-FFF2-40B4-BE49-F238E27FC236}">
                <a16:creationId xmlns:a16="http://schemas.microsoft.com/office/drawing/2014/main" id="{7AA9991C-6653-394E-986A-A70B42581356}"/>
              </a:ext>
            </a:extLst>
          </p:cNvPr>
          <p:cNvSpPr txBox="1"/>
          <p:nvPr/>
        </p:nvSpPr>
        <p:spPr>
          <a:xfrm>
            <a:off x="345057" y="2418457"/>
            <a:ext cx="3902955" cy="1631216"/>
          </a:xfrm>
          <a:prstGeom prst="rect">
            <a:avLst/>
          </a:prstGeom>
          <a:noFill/>
        </p:spPr>
        <p:txBody>
          <a:bodyPr wrap="square" rtlCol="0">
            <a:spAutoFit/>
          </a:bodyPr>
          <a:lstStyle/>
          <a:p>
            <a:r>
              <a:rPr lang="en-US" dirty="0">
                <a:solidFill>
                  <a:srgbClr val="FF0000"/>
                </a:solidFill>
              </a:rPr>
              <a:t>	</a:t>
            </a:r>
            <a:r>
              <a:rPr lang="en-US" dirty="0"/>
              <a:t>Field:			Lab and Field:</a:t>
            </a:r>
          </a:p>
          <a:p>
            <a:r>
              <a:rPr lang="en-US" dirty="0">
                <a:solidFill>
                  <a:srgbClr val="FF0000"/>
                </a:solidFill>
              </a:rPr>
              <a:t>↓ </a:t>
            </a:r>
            <a:r>
              <a:rPr lang="en-US" dirty="0"/>
              <a:t>survival		</a:t>
            </a:r>
            <a:r>
              <a:rPr lang="en-US" dirty="0">
                <a:solidFill>
                  <a:srgbClr val="FF0000"/>
                </a:solidFill>
              </a:rPr>
              <a:t> </a:t>
            </a:r>
            <a:r>
              <a:rPr lang="en-US" dirty="0">
                <a:solidFill>
                  <a:srgbClr val="00B050"/>
                </a:solidFill>
              </a:rPr>
              <a:t>↑</a:t>
            </a:r>
            <a:r>
              <a:rPr lang="en-US" dirty="0">
                <a:solidFill>
                  <a:srgbClr val="FF0000"/>
                </a:solidFill>
              </a:rPr>
              <a:t> </a:t>
            </a:r>
            <a:r>
              <a:rPr lang="en-US" dirty="0"/>
              <a:t>shell dissolution</a:t>
            </a:r>
          </a:p>
          <a:p>
            <a:r>
              <a:rPr lang="en-US" dirty="0">
                <a:solidFill>
                  <a:srgbClr val="FF0000"/>
                </a:solidFill>
              </a:rPr>
              <a:t>↓ </a:t>
            </a:r>
            <a:r>
              <a:rPr lang="en-US" dirty="0"/>
              <a:t>shell condition</a:t>
            </a:r>
          </a:p>
          <a:p>
            <a:r>
              <a:rPr lang="en-US" dirty="0">
                <a:solidFill>
                  <a:srgbClr val="FF0000"/>
                </a:solidFill>
              </a:rPr>
              <a:t>↓ </a:t>
            </a:r>
            <a:r>
              <a:rPr lang="en-US" dirty="0"/>
              <a:t>shell growth</a:t>
            </a:r>
          </a:p>
          <a:p>
            <a:r>
              <a:rPr lang="en-US" sz="1400" dirty="0"/>
              <a:t>Fall and winter		Summer</a:t>
            </a:r>
          </a:p>
          <a:p>
            <a:r>
              <a:rPr lang="en-US" sz="1400" dirty="0"/>
              <a:t>N. Atlantic			Antarctic, CA Current</a:t>
            </a:r>
            <a:endParaRPr lang="en-US" dirty="0"/>
          </a:p>
        </p:txBody>
      </p:sp>
      <p:sp>
        <p:nvSpPr>
          <p:cNvPr id="3" name="Rectangle 2">
            <a:extLst>
              <a:ext uri="{FF2B5EF4-FFF2-40B4-BE49-F238E27FC236}">
                <a16:creationId xmlns:a16="http://schemas.microsoft.com/office/drawing/2014/main" id="{BD738EE2-215E-4848-90B9-DFA644C5C27F}"/>
              </a:ext>
            </a:extLst>
          </p:cNvPr>
          <p:cNvSpPr/>
          <p:nvPr/>
        </p:nvSpPr>
        <p:spPr>
          <a:xfrm>
            <a:off x="286864" y="4047465"/>
            <a:ext cx="1452642" cy="261610"/>
          </a:xfrm>
          <a:prstGeom prst="rect">
            <a:avLst/>
          </a:prstGeom>
        </p:spPr>
        <p:txBody>
          <a:bodyPr wrap="none">
            <a:spAutoFit/>
          </a:bodyPr>
          <a:lstStyle/>
          <a:p>
            <a:r>
              <a:rPr lang="en-US" sz="1050" dirty="0">
                <a:solidFill>
                  <a:srgbClr val="1155CC"/>
                </a:solidFill>
                <a:latin typeface="Arial" panose="020B0604020202020204" pitchFamily="34" charset="0"/>
                <a:hlinkClick r:id="rId3"/>
              </a:rPr>
              <a:t>(Lischka et al. 2011)</a:t>
            </a:r>
            <a:endParaRPr lang="en-US" sz="1050" dirty="0"/>
          </a:p>
        </p:txBody>
      </p:sp>
      <p:sp>
        <p:nvSpPr>
          <p:cNvPr id="10" name="Rectangle 9">
            <a:extLst>
              <a:ext uri="{FF2B5EF4-FFF2-40B4-BE49-F238E27FC236}">
                <a16:creationId xmlns:a16="http://schemas.microsoft.com/office/drawing/2014/main" id="{610F731F-8C12-B548-893F-1885A70ED949}"/>
              </a:ext>
            </a:extLst>
          </p:cNvPr>
          <p:cNvSpPr/>
          <p:nvPr/>
        </p:nvSpPr>
        <p:spPr>
          <a:xfrm>
            <a:off x="286864" y="4220020"/>
            <a:ext cx="2005677" cy="261610"/>
          </a:xfrm>
          <a:prstGeom prst="rect">
            <a:avLst/>
          </a:prstGeom>
        </p:spPr>
        <p:txBody>
          <a:bodyPr wrap="none">
            <a:spAutoFit/>
          </a:bodyPr>
          <a:lstStyle/>
          <a:p>
            <a:r>
              <a:rPr lang="en-US" sz="1100" u="sng" dirty="0">
                <a:solidFill>
                  <a:srgbClr val="1155CC"/>
                </a:solidFill>
                <a:latin typeface="Arial" panose="020B0604020202020204" pitchFamily="34" charset="0"/>
                <a:hlinkClick r:id="rId4"/>
              </a:rPr>
              <a:t>(Lischka and Riebesell 2012)</a:t>
            </a:r>
            <a:endParaRPr lang="en-US" sz="1100" dirty="0"/>
          </a:p>
        </p:txBody>
      </p:sp>
      <p:sp>
        <p:nvSpPr>
          <p:cNvPr id="11" name="Rectangle 10">
            <a:extLst>
              <a:ext uri="{FF2B5EF4-FFF2-40B4-BE49-F238E27FC236}">
                <a16:creationId xmlns:a16="http://schemas.microsoft.com/office/drawing/2014/main" id="{635470A8-01AF-AD43-A269-9C23728E5B4B}"/>
              </a:ext>
            </a:extLst>
          </p:cNvPr>
          <p:cNvSpPr/>
          <p:nvPr/>
        </p:nvSpPr>
        <p:spPr>
          <a:xfrm>
            <a:off x="2242739" y="4043048"/>
            <a:ext cx="1765922" cy="615553"/>
          </a:xfrm>
          <a:prstGeom prst="rect">
            <a:avLst/>
          </a:prstGeom>
        </p:spPr>
        <p:txBody>
          <a:bodyPr wrap="square">
            <a:spAutoFit/>
          </a:bodyPr>
          <a:lstStyle/>
          <a:p>
            <a:r>
              <a:rPr lang="en-US" sz="1100" u="sng" dirty="0">
                <a:solidFill>
                  <a:srgbClr val="1155CC"/>
                </a:solidFill>
                <a:latin typeface="Arial" panose="020B0604020202020204" pitchFamily="34" charset="0"/>
                <a:hlinkClick r:id="rId5"/>
              </a:rPr>
              <a:t>(</a:t>
            </a:r>
            <a:r>
              <a:rPr lang="en-US" sz="1200" u="sng" dirty="0">
                <a:hlinkClick r:id="rId6"/>
              </a:rPr>
              <a:t>Bednaršek et al. 2012; </a:t>
            </a:r>
            <a:r>
              <a:rPr lang="en-US" sz="1100" u="sng" dirty="0">
                <a:solidFill>
                  <a:srgbClr val="1155CC"/>
                </a:solidFill>
                <a:latin typeface="Arial" panose="020B0604020202020204" pitchFamily="34" charset="0"/>
                <a:hlinkClick r:id="rId5"/>
              </a:rPr>
              <a:t>Bednaršek et al. 2014; Busch et al. 2014)</a:t>
            </a:r>
            <a:endParaRPr lang="en-US" sz="1100" dirty="0"/>
          </a:p>
        </p:txBody>
      </p:sp>
      <p:sp>
        <p:nvSpPr>
          <p:cNvPr id="12" name="Rectangle 11">
            <a:extLst>
              <a:ext uri="{FF2B5EF4-FFF2-40B4-BE49-F238E27FC236}">
                <a16:creationId xmlns:a16="http://schemas.microsoft.com/office/drawing/2014/main" id="{ACAF45F4-9187-744F-93EF-54E9CD679ABD}"/>
              </a:ext>
            </a:extLst>
          </p:cNvPr>
          <p:cNvSpPr/>
          <p:nvPr/>
        </p:nvSpPr>
        <p:spPr>
          <a:xfrm>
            <a:off x="345057" y="2418457"/>
            <a:ext cx="3902955" cy="2240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5817C5E-6388-2A48-9F3B-166DF611B3A4}"/>
              </a:ext>
            </a:extLst>
          </p:cNvPr>
          <p:cNvCxnSpPr>
            <a:cxnSpLocks/>
          </p:cNvCxnSpPr>
          <p:nvPr/>
        </p:nvCxnSpPr>
        <p:spPr>
          <a:xfrm>
            <a:off x="345057" y="2719988"/>
            <a:ext cx="39029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012336-6051-6840-9551-125950952007}"/>
              </a:ext>
            </a:extLst>
          </p:cNvPr>
          <p:cNvCxnSpPr>
            <a:cxnSpLocks/>
          </p:cNvCxnSpPr>
          <p:nvPr/>
        </p:nvCxnSpPr>
        <p:spPr>
          <a:xfrm flipV="1">
            <a:off x="2219921" y="2418457"/>
            <a:ext cx="0" cy="2240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Scanning electronic micrographs illustrating different types of shell dissolution in the thecosome pteropod Limacina helicina. (a) Whole animal with no shell dissolution; (b) Type II dissolution; (c,d) Type III dissolution; (e) mixture of no dissolution, Type I and Type III dissolution on a single shell surface">
            <a:extLst>
              <a:ext uri="{FF2B5EF4-FFF2-40B4-BE49-F238E27FC236}">
                <a16:creationId xmlns:a16="http://schemas.microsoft.com/office/drawing/2014/main" id="{F6EA42CA-1B85-0044-855A-798456C618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7335"/>
          <a:stretch/>
        </p:blipFill>
        <p:spPr bwMode="auto">
          <a:xfrm>
            <a:off x="1083021" y="4872941"/>
            <a:ext cx="2925640" cy="11188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0F4F23-D738-2748-A7E9-9298333A0CD8}"/>
              </a:ext>
            </a:extLst>
          </p:cNvPr>
          <p:cNvSpPr txBox="1"/>
          <p:nvPr/>
        </p:nvSpPr>
        <p:spPr>
          <a:xfrm>
            <a:off x="345057" y="1148361"/>
            <a:ext cx="6986271" cy="369332"/>
          </a:xfrm>
          <a:prstGeom prst="rect">
            <a:avLst/>
          </a:prstGeom>
          <a:noFill/>
        </p:spPr>
        <p:txBody>
          <a:bodyPr wrap="none" rtlCol="0">
            <a:spAutoFit/>
          </a:bodyPr>
          <a:lstStyle/>
          <a:p>
            <a:r>
              <a:rPr lang="en-US" dirty="0"/>
              <a:t>pH = measure of hydrogen</a:t>
            </a:r>
            <a:r>
              <a:rPr lang="en-US" baseline="30000" dirty="0"/>
              <a:t> </a:t>
            </a:r>
            <a:r>
              <a:rPr lang="en-US" dirty="0"/>
              <a:t>ions 		</a:t>
            </a:r>
            <a:r>
              <a:rPr lang="el-GR" b="1" dirty="0"/>
              <a:t> </a:t>
            </a:r>
            <a:r>
              <a:rPr lang="el-GR" dirty="0"/>
              <a:t>Ω</a:t>
            </a:r>
            <a:r>
              <a:rPr lang="en-US" baseline="-25000" dirty="0"/>
              <a:t>A </a:t>
            </a:r>
            <a:r>
              <a:rPr lang="en-US" dirty="0"/>
              <a:t> = measure of carbonate ions </a:t>
            </a:r>
          </a:p>
        </p:txBody>
      </p:sp>
    </p:spTree>
    <p:extLst>
      <p:ext uri="{BB962C8B-B14F-4D97-AF65-F5344CB8AC3E}">
        <p14:creationId xmlns:p14="http://schemas.microsoft.com/office/powerpoint/2010/main" val="342608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EF7FC8-2FA9-5544-91A6-550A4DADADD5}"/>
              </a:ext>
            </a:extLst>
          </p:cNvPr>
          <p:cNvSpPr>
            <a:spLocks noGrp="1"/>
          </p:cNvSpPr>
          <p:nvPr>
            <p:ph type="title"/>
          </p:nvPr>
        </p:nvSpPr>
        <p:spPr>
          <a:xfrm>
            <a:off x="-323979" y="0"/>
            <a:ext cx="9791957" cy="1325563"/>
          </a:xfrm>
        </p:spPr>
        <p:txBody>
          <a:bodyPr>
            <a:noAutofit/>
          </a:bodyPr>
          <a:lstStyle/>
          <a:p>
            <a:pPr algn="ctr"/>
            <a:r>
              <a:rPr lang="en-US" sz="4000" dirty="0">
                <a:ea typeface="Arial" charset="0"/>
                <a:cs typeface="Arial" charset="0"/>
              </a:rPr>
              <a:t>Puget Sound pteropods show resilience</a:t>
            </a:r>
          </a:p>
        </p:txBody>
      </p:sp>
      <p:sp>
        <p:nvSpPr>
          <p:cNvPr id="5" name="TextBox 4">
            <a:extLst>
              <a:ext uri="{FF2B5EF4-FFF2-40B4-BE49-F238E27FC236}">
                <a16:creationId xmlns:a16="http://schemas.microsoft.com/office/drawing/2014/main" id="{92EC1A6E-B794-454F-AA9B-EF341B51A04B}"/>
              </a:ext>
            </a:extLst>
          </p:cNvPr>
          <p:cNvSpPr txBox="1"/>
          <p:nvPr/>
        </p:nvSpPr>
        <p:spPr>
          <a:xfrm>
            <a:off x="5909357" y="1940356"/>
            <a:ext cx="2218684" cy="369332"/>
          </a:xfrm>
          <a:prstGeom prst="rect">
            <a:avLst/>
          </a:prstGeom>
          <a:noFill/>
        </p:spPr>
        <p:txBody>
          <a:bodyPr wrap="none" rtlCol="0">
            <a:spAutoFit/>
          </a:bodyPr>
          <a:lstStyle/>
          <a:p>
            <a:r>
              <a:rPr lang="en-US" b="1" dirty="0"/>
              <a:t>Resilience in the field</a:t>
            </a:r>
          </a:p>
        </p:txBody>
      </p:sp>
      <p:sp>
        <p:nvSpPr>
          <p:cNvPr id="6" name="TextBox 5">
            <a:extLst>
              <a:ext uri="{FF2B5EF4-FFF2-40B4-BE49-F238E27FC236}">
                <a16:creationId xmlns:a16="http://schemas.microsoft.com/office/drawing/2014/main" id="{EAC4A86A-3878-564F-91CA-9CD68DCBE502}"/>
              </a:ext>
            </a:extLst>
          </p:cNvPr>
          <p:cNvSpPr txBox="1"/>
          <p:nvPr/>
        </p:nvSpPr>
        <p:spPr>
          <a:xfrm>
            <a:off x="6018520" y="2760308"/>
            <a:ext cx="1966757" cy="523220"/>
          </a:xfrm>
          <a:prstGeom prst="rect">
            <a:avLst/>
          </a:prstGeom>
          <a:noFill/>
        </p:spPr>
        <p:txBody>
          <a:bodyPr wrap="none" rtlCol="0">
            <a:spAutoFit/>
          </a:bodyPr>
          <a:lstStyle/>
          <a:p>
            <a:pPr marL="285750" indent="-285750">
              <a:buFontTx/>
              <a:buChar char="-"/>
            </a:pPr>
            <a:r>
              <a:rPr lang="en-US" sz="1400" dirty="0"/>
              <a:t>Low pH, </a:t>
            </a:r>
            <a:r>
              <a:rPr lang="el-GR" sz="1400" dirty="0"/>
              <a:t>Ω</a:t>
            </a:r>
            <a:r>
              <a:rPr lang="en-US" sz="1400" baseline="-25000" dirty="0"/>
              <a:t>A</a:t>
            </a:r>
            <a:endParaRPr lang="en-US" sz="1400" dirty="0"/>
          </a:p>
          <a:p>
            <a:pPr marL="285750" indent="-285750">
              <a:buFontTx/>
              <a:buChar char="-"/>
            </a:pPr>
            <a:r>
              <a:rPr lang="en-US" sz="1400" dirty="0"/>
              <a:t>Low food availability</a:t>
            </a:r>
          </a:p>
        </p:txBody>
      </p:sp>
      <p:sp>
        <p:nvSpPr>
          <p:cNvPr id="7" name="TextBox 6">
            <a:extLst>
              <a:ext uri="{FF2B5EF4-FFF2-40B4-BE49-F238E27FC236}">
                <a16:creationId xmlns:a16="http://schemas.microsoft.com/office/drawing/2014/main" id="{3EF31D2E-CCCF-DB4E-B72F-5FE86DA47792}"/>
              </a:ext>
            </a:extLst>
          </p:cNvPr>
          <p:cNvSpPr txBox="1"/>
          <p:nvPr/>
        </p:nvSpPr>
        <p:spPr>
          <a:xfrm>
            <a:off x="5683428" y="2379967"/>
            <a:ext cx="2790508" cy="338554"/>
          </a:xfrm>
          <a:prstGeom prst="rect">
            <a:avLst/>
          </a:prstGeom>
          <a:noFill/>
        </p:spPr>
        <p:txBody>
          <a:bodyPr wrap="none" rtlCol="0">
            <a:spAutoFit/>
          </a:bodyPr>
          <a:lstStyle/>
          <a:p>
            <a:r>
              <a:rPr lang="en-US" sz="1600" dirty="0"/>
              <a:t>Puget Sound winter conditions:</a:t>
            </a:r>
          </a:p>
        </p:txBody>
      </p:sp>
      <p:sp>
        <p:nvSpPr>
          <p:cNvPr id="8" name="TextBox 7">
            <a:extLst>
              <a:ext uri="{FF2B5EF4-FFF2-40B4-BE49-F238E27FC236}">
                <a16:creationId xmlns:a16="http://schemas.microsoft.com/office/drawing/2014/main" id="{2AE8F5DB-13E5-2A47-80CE-A8C8A2F5636E}"/>
              </a:ext>
            </a:extLst>
          </p:cNvPr>
          <p:cNvSpPr txBox="1"/>
          <p:nvPr/>
        </p:nvSpPr>
        <p:spPr>
          <a:xfrm>
            <a:off x="662187" y="1941955"/>
            <a:ext cx="3427605" cy="369332"/>
          </a:xfrm>
          <a:prstGeom prst="rect">
            <a:avLst/>
          </a:prstGeom>
          <a:noFill/>
        </p:spPr>
        <p:txBody>
          <a:bodyPr wrap="none" rtlCol="0">
            <a:spAutoFit/>
          </a:bodyPr>
          <a:lstStyle/>
          <a:p>
            <a:r>
              <a:rPr lang="en-US" b="1" dirty="0"/>
              <a:t>Studies show sensitivity to low </a:t>
            </a:r>
            <a:r>
              <a:rPr lang="el-GR" b="1" dirty="0"/>
              <a:t>Ω</a:t>
            </a:r>
            <a:r>
              <a:rPr lang="en-US" b="1" baseline="-25000" dirty="0"/>
              <a:t>A</a:t>
            </a:r>
          </a:p>
        </p:txBody>
      </p:sp>
      <p:sp>
        <p:nvSpPr>
          <p:cNvPr id="2" name="TextBox 1">
            <a:extLst>
              <a:ext uri="{FF2B5EF4-FFF2-40B4-BE49-F238E27FC236}">
                <a16:creationId xmlns:a16="http://schemas.microsoft.com/office/drawing/2014/main" id="{7AA9991C-6653-394E-986A-A70B42581356}"/>
              </a:ext>
            </a:extLst>
          </p:cNvPr>
          <p:cNvSpPr txBox="1"/>
          <p:nvPr/>
        </p:nvSpPr>
        <p:spPr>
          <a:xfrm>
            <a:off x="345057" y="2418457"/>
            <a:ext cx="3902955" cy="1631216"/>
          </a:xfrm>
          <a:prstGeom prst="rect">
            <a:avLst/>
          </a:prstGeom>
          <a:noFill/>
        </p:spPr>
        <p:txBody>
          <a:bodyPr wrap="square" rtlCol="0">
            <a:spAutoFit/>
          </a:bodyPr>
          <a:lstStyle/>
          <a:p>
            <a:r>
              <a:rPr lang="en-US" dirty="0">
                <a:solidFill>
                  <a:srgbClr val="FF0000"/>
                </a:solidFill>
              </a:rPr>
              <a:t>	</a:t>
            </a:r>
            <a:r>
              <a:rPr lang="en-US" dirty="0"/>
              <a:t>Field:			Lab and Field:</a:t>
            </a:r>
          </a:p>
          <a:p>
            <a:r>
              <a:rPr lang="en-US" dirty="0">
                <a:solidFill>
                  <a:srgbClr val="FF0000"/>
                </a:solidFill>
              </a:rPr>
              <a:t>↓ </a:t>
            </a:r>
            <a:r>
              <a:rPr lang="en-US" dirty="0"/>
              <a:t>survival		</a:t>
            </a:r>
            <a:r>
              <a:rPr lang="en-US" dirty="0">
                <a:solidFill>
                  <a:srgbClr val="FF0000"/>
                </a:solidFill>
              </a:rPr>
              <a:t> </a:t>
            </a:r>
            <a:r>
              <a:rPr lang="en-US" dirty="0">
                <a:solidFill>
                  <a:srgbClr val="00B050"/>
                </a:solidFill>
              </a:rPr>
              <a:t>↑</a:t>
            </a:r>
            <a:r>
              <a:rPr lang="en-US" dirty="0">
                <a:solidFill>
                  <a:srgbClr val="FF0000"/>
                </a:solidFill>
              </a:rPr>
              <a:t> </a:t>
            </a:r>
            <a:r>
              <a:rPr lang="en-US" dirty="0"/>
              <a:t>shell dissolution</a:t>
            </a:r>
          </a:p>
          <a:p>
            <a:r>
              <a:rPr lang="en-US" dirty="0">
                <a:solidFill>
                  <a:srgbClr val="FF0000"/>
                </a:solidFill>
              </a:rPr>
              <a:t>↓ </a:t>
            </a:r>
            <a:r>
              <a:rPr lang="en-US" dirty="0"/>
              <a:t>shell condition</a:t>
            </a:r>
          </a:p>
          <a:p>
            <a:r>
              <a:rPr lang="en-US" dirty="0">
                <a:solidFill>
                  <a:srgbClr val="FF0000"/>
                </a:solidFill>
              </a:rPr>
              <a:t>↓ </a:t>
            </a:r>
            <a:r>
              <a:rPr lang="en-US" dirty="0"/>
              <a:t>shell growth</a:t>
            </a:r>
          </a:p>
          <a:p>
            <a:r>
              <a:rPr lang="en-US" sz="1400" dirty="0"/>
              <a:t>Fall and winter		Summer</a:t>
            </a:r>
          </a:p>
          <a:p>
            <a:r>
              <a:rPr lang="en-US" sz="1400" dirty="0"/>
              <a:t>N. Atlantic			Antarctic, CA Current</a:t>
            </a:r>
            <a:endParaRPr lang="en-US" dirty="0"/>
          </a:p>
        </p:txBody>
      </p:sp>
      <p:sp>
        <p:nvSpPr>
          <p:cNvPr id="3" name="Rectangle 2">
            <a:extLst>
              <a:ext uri="{FF2B5EF4-FFF2-40B4-BE49-F238E27FC236}">
                <a16:creationId xmlns:a16="http://schemas.microsoft.com/office/drawing/2014/main" id="{BD738EE2-215E-4848-90B9-DFA644C5C27F}"/>
              </a:ext>
            </a:extLst>
          </p:cNvPr>
          <p:cNvSpPr/>
          <p:nvPr/>
        </p:nvSpPr>
        <p:spPr>
          <a:xfrm>
            <a:off x="286864" y="4047465"/>
            <a:ext cx="1452642" cy="261610"/>
          </a:xfrm>
          <a:prstGeom prst="rect">
            <a:avLst/>
          </a:prstGeom>
        </p:spPr>
        <p:txBody>
          <a:bodyPr wrap="none">
            <a:spAutoFit/>
          </a:bodyPr>
          <a:lstStyle/>
          <a:p>
            <a:r>
              <a:rPr lang="en-US" sz="1050" dirty="0">
                <a:solidFill>
                  <a:srgbClr val="1155CC"/>
                </a:solidFill>
                <a:latin typeface="Arial" panose="020B0604020202020204" pitchFamily="34" charset="0"/>
                <a:hlinkClick r:id="rId3"/>
              </a:rPr>
              <a:t>(Lischka et al. 2011)</a:t>
            </a:r>
            <a:endParaRPr lang="en-US" sz="1050" dirty="0"/>
          </a:p>
        </p:txBody>
      </p:sp>
      <p:sp>
        <p:nvSpPr>
          <p:cNvPr id="10" name="Rectangle 9">
            <a:extLst>
              <a:ext uri="{FF2B5EF4-FFF2-40B4-BE49-F238E27FC236}">
                <a16:creationId xmlns:a16="http://schemas.microsoft.com/office/drawing/2014/main" id="{610F731F-8C12-B548-893F-1885A70ED949}"/>
              </a:ext>
            </a:extLst>
          </p:cNvPr>
          <p:cNvSpPr/>
          <p:nvPr/>
        </p:nvSpPr>
        <p:spPr>
          <a:xfrm>
            <a:off x="286864" y="4220020"/>
            <a:ext cx="2005677" cy="261610"/>
          </a:xfrm>
          <a:prstGeom prst="rect">
            <a:avLst/>
          </a:prstGeom>
        </p:spPr>
        <p:txBody>
          <a:bodyPr wrap="none">
            <a:spAutoFit/>
          </a:bodyPr>
          <a:lstStyle/>
          <a:p>
            <a:r>
              <a:rPr lang="en-US" sz="1100" u="sng" dirty="0">
                <a:solidFill>
                  <a:srgbClr val="1155CC"/>
                </a:solidFill>
                <a:latin typeface="Arial" panose="020B0604020202020204" pitchFamily="34" charset="0"/>
                <a:hlinkClick r:id="rId4"/>
              </a:rPr>
              <a:t>(Lischka and Riebesell 2012)</a:t>
            </a:r>
            <a:endParaRPr lang="en-US" sz="1100" dirty="0"/>
          </a:p>
        </p:txBody>
      </p:sp>
      <p:sp>
        <p:nvSpPr>
          <p:cNvPr id="11" name="Rectangle 10">
            <a:extLst>
              <a:ext uri="{FF2B5EF4-FFF2-40B4-BE49-F238E27FC236}">
                <a16:creationId xmlns:a16="http://schemas.microsoft.com/office/drawing/2014/main" id="{635470A8-01AF-AD43-A269-9C23728E5B4B}"/>
              </a:ext>
            </a:extLst>
          </p:cNvPr>
          <p:cNvSpPr/>
          <p:nvPr/>
        </p:nvSpPr>
        <p:spPr>
          <a:xfrm>
            <a:off x="2242739" y="4043048"/>
            <a:ext cx="1765922" cy="615553"/>
          </a:xfrm>
          <a:prstGeom prst="rect">
            <a:avLst/>
          </a:prstGeom>
        </p:spPr>
        <p:txBody>
          <a:bodyPr wrap="square">
            <a:spAutoFit/>
          </a:bodyPr>
          <a:lstStyle/>
          <a:p>
            <a:r>
              <a:rPr lang="en-US" sz="1100" u="sng" dirty="0">
                <a:solidFill>
                  <a:srgbClr val="1155CC"/>
                </a:solidFill>
                <a:latin typeface="Arial" panose="020B0604020202020204" pitchFamily="34" charset="0"/>
                <a:hlinkClick r:id="rId5"/>
              </a:rPr>
              <a:t>(</a:t>
            </a:r>
            <a:r>
              <a:rPr lang="en-US" sz="1200" u="sng" dirty="0">
                <a:hlinkClick r:id="rId6"/>
              </a:rPr>
              <a:t>Bednaršek et al. 2012; </a:t>
            </a:r>
            <a:r>
              <a:rPr lang="en-US" sz="1100" u="sng" dirty="0">
                <a:solidFill>
                  <a:srgbClr val="1155CC"/>
                </a:solidFill>
                <a:latin typeface="Arial" panose="020B0604020202020204" pitchFamily="34" charset="0"/>
                <a:hlinkClick r:id="rId5"/>
              </a:rPr>
              <a:t>Bednaršek et al. 2014; Busch et al. 2014)</a:t>
            </a:r>
            <a:endParaRPr lang="en-US" sz="1100" dirty="0"/>
          </a:p>
        </p:txBody>
      </p:sp>
      <p:sp>
        <p:nvSpPr>
          <p:cNvPr id="12" name="Rectangle 11">
            <a:extLst>
              <a:ext uri="{FF2B5EF4-FFF2-40B4-BE49-F238E27FC236}">
                <a16:creationId xmlns:a16="http://schemas.microsoft.com/office/drawing/2014/main" id="{ACAF45F4-9187-744F-93EF-54E9CD679ABD}"/>
              </a:ext>
            </a:extLst>
          </p:cNvPr>
          <p:cNvSpPr/>
          <p:nvPr/>
        </p:nvSpPr>
        <p:spPr>
          <a:xfrm>
            <a:off x="345057" y="2418457"/>
            <a:ext cx="3902955" cy="2240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5817C5E-6388-2A48-9F3B-166DF611B3A4}"/>
              </a:ext>
            </a:extLst>
          </p:cNvPr>
          <p:cNvCxnSpPr>
            <a:cxnSpLocks/>
          </p:cNvCxnSpPr>
          <p:nvPr/>
        </p:nvCxnSpPr>
        <p:spPr>
          <a:xfrm>
            <a:off x="345057" y="2719988"/>
            <a:ext cx="39029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012336-6051-6840-9551-125950952007}"/>
              </a:ext>
            </a:extLst>
          </p:cNvPr>
          <p:cNvCxnSpPr>
            <a:cxnSpLocks/>
          </p:cNvCxnSpPr>
          <p:nvPr/>
        </p:nvCxnSpPr>
        <p:spPr>
          <a:xfrm flipV="1">
            <a:off x="2219921" y="2418457"/>
            <a:ext cx="0" cy="2240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Scanning electronic micrographs illustrating different types of shell dissolution in the thecosome pteropod Limacina helicina. (a) Whole animal with no shell dissolution; (b) Type II dissolution; (c,d) Type III dissolution; (e) mixture of no dissolution, Type I and Type III dissolution on a single shell surface">
            <a:extLst>
              <a:ext uri="{FF2B5EF4-FFF2-40B4-BE49-F238E27FC236}">
                <a16:creationId xmlns:a16="http://schemas.microsoft.com/office/drawing/2014/main" id="{F6EA42CA-1B85-0044-855A-798456C618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7335"/>
          <a:stretch/>
        </p:blipFill>
        <p:spPr bwMode="auto">
          <a:xfrm>
            <a:off x="1083021" y="4872941"/>
            <a:ext cx="2925640" cy="111880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D354EFE8-8EAB-3242-BCF1-B2002C1F20ED}"/>
              </a:ext>
            </a:extLst>
          </p:cNvPr>
          <p:cNvSpPr/>
          <p:nvPr/>
        </p:nvSpPr>
        <p:spPr>
          <a:xfrm>
            <a:off x="5556496" y="2314281"/>
            <a:ext cx="2924406" cy="10537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4FE4D2D-92AF-DC4C-8D76-56D13ACF9407}"/>
              </a:ext>
            </a:extLst>
          </p:cNvPr>
          <p:cNvSpPr txBox="1"/>
          <p:nvPr/>
        </p:nvSpPr>
        <p:spPr>
          <a:xfrm>
            <a:off x="345057" y="1148361"/>
            <a:ext cx="6986271" cy="369332"/>
          </a:xfrm>
          <a:prstGeom prst="rect">
            <a:avLst/>
          </a:prstGeom>
          <a:noFill/>
        </p:spPr>
        <p:txBody>
          <a:bodyPr wrap="none" rtlCol="0">
            <a:spAutoFit/>
          </a:bodyPr>
          <a:lstStyle/>
          <a:p>
            <a:r>
              <a:rPr lang="en-US" dirty="0"/>
              <a:t>pH = measure of hydrogen</a:t>
            </a:r>
            <a:r>
              <a:rPr lang="en-US" baseline="30000" dirty="0"/>
              <a:t> </a:t>
            </a:r>
            <a:r>
              <a:rPr lang="en-US" dirty="0"/>
              <a:t>ions 		</a:t>
            </a:r>
            <a:r>
              <a:rPr lang="el-GR" b="1" dirty="0"/>
              <a:t> </a:t>
            </a:r>
            <a:r>
              <a:rPr lang="el-GR" dirty="0"/>
              <a:t>Ω</a:t>
            </a:r>
            <a:r>
              <a:rPr lang="en-US" baseline="-25000" dirty="0"/>
              <a:t>A </a:t>
            </a:r>
            <a:r>
              <a:rPr lang="en-US" dirty="0"/>
              <a:t> = measure of carbonate ions </a:t>
            </a:r>
          </a:p>
        </p:txBody>
      </p:sp>
    </p:spTree>
    <p:extLst>
      <p:ext uri="{BB962C8B-B14F-4D97-AF65-F5344CB8AC3E}">
        <p14:creationId xmlns:p14="http://schemas.microsoft.com/office/powerpoint/2010/main" val="76760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EF7FC8-2FA9-5544-91A6-550A4DADADD5}"/>
              </a:ext>
            </a:extLst>
          </p:cNvPr>
          <p:cNvSpPr>
            <a:spLocks noGrp="1"/>
          </p:cNvSpPr>
          <p:nvPr>
            <p:ph type="title"/>
          </p:nvPr>
        </p:nvSpPr>
        <p:spPr>
          <a:xfrm>
            <a:off x="-323979" y="-43313"/>
            <a:ext cx="9791957" cy="1325563"/>
          </a:xfrm>
        </p:spPr>
        <p:txBody>
          <a:bodyPr>
            <a:noAutofit/>
          </a:bodyPr>
          <a:lstStyle/>
          <a:p>
            <a:pPr algn="ctr"/>
            <a:r>
              <a:rPr lang="en-US" sz="4000" dirty="0">
                <a:ea typeface="Arial" charset="0"/>
                <a:cs typeface="Arial" charset="0"/>
              </a:rPr>
              <a:t>How will ocean change affect Pteropods?</a:t>
            </a:r>
          </a:p>
        </p:txBody>
      </p:sp>
      <p:sp>
        <p:nvSpPr>
          <p:cNvPr id="5" name="TextBox 4">
            <a:extLst>
              <a:ext uri="{FF2B5EF4-FFF2-40B4-BE49-F238E27FC236}">
                <a16:creationId xmlns:a16="http://schemas.microsoft.com/office/drawing/2014/main" id="{92EC1A6E-B794-454F-AA9B-EF341B51A04B}"/>
              </a:ext>
            </a:extLst>
          </p:cNvPr>
          <p:cNvSpPr txBox="1"/>
          <p:nvPr/>
        </p:nvSpPr>
        <p:spPr>
          <a:xfrm>
            <a:off x="5909357" y="1940356"/>
            <a:ext cx="2218684" cy="369332"/>
          </a:xfrm>
          <a:prstGeom prst="rect">
            <a:avLst/>
          </a:prstGeom>
          <a:noFill/>
        </p:spPr>
        <p:txBody>
          <a:bodyPr wrap="none" rtlCol="0">
            <a:spAutoFit/>
          </a:bodyPr>
          <a:lstStyle/>
          <a:p>
            <a:r>
              <a:rPr lang="en-US" b="1" dirty="0"/>
              <a:t>Resilience in the field</a:t>
            </a:r>
          </a:p>
        </p:txBody>
      </p:sp>
      <p:sp>
        <p:nvSpPr>
          <p:cNvPr id="6" name="TextBox 5">
            <a:extLst>
              <a:ext uri="{FF2B5EF4-FFF2-40B4-BE49-F238E27FC236}">
                <a16:creationId xmlns:a16="http://schemas.microsoft.com/office/drawing/2014/main" id="{EAC4A86A-3878-564F-91CA-9CD68DCBE502}"/>
              </a:ext>
            </a:extLst>
          </p:cNvPr>
          <p:cNvSpPr txBox="1"/>
          <p:nvPr/>
        </p:nvSpPr>
        <p:spPr>
          <a:xfrm>
            <a:off x="6018520" y="2760308"/>
            <a:ext cx="1966757" cy="523220"/>
          </a:xfrm>
          <a:prstGeom prst="rect">
            <a:avLst/>
          </a:prstGeom>
          <a:noFill/>
        </p:spPr>
        <p:txBody>
          <a:bodyPr wrap="none" rtlCol="0">
            <a:spAutoFit/>
          </a:bodyPr>
          <a:lstStyle/>
          <a:p>
            <a:pPr marL="285750" indent="-285750">
              <a:buFontTx/>
              <a:buChar char="-"/>
            </a:pPr>
            <a:r>
              <a:rPr lang="en-US" sz="1400" dirty="0"/>
              <a:t>Low pH, </a:t>
            </a:r>
            <a:r>
              <a:rPr lang="el-GR" sz="1400" dirty="0"/>
              <a:t>Ω</a:t>
            </a:r>
            <a:r>
              <a:rPr lang="en-US" sz="1400" baseline="-25000" dirty="0"/>
              <a:t>A</a:t>
            </a:r>
            <a:endParaRPr lang="en-US" sz="1400" dirty="0"/>
          </a:p>
          <a:p>
            <a:pPr marL="285750" indent="-285750">
              <a:buFontTx/>
              <a:buChar char="-"/>
            </a:pPr>
            <a:r>
              <a:rPr lang="en-US" sz="1400" dirty="0"/>
              <a:t>Low food availability</a:t>
            </a:r>
          </a:p>
        </p:txBody>
      </p:sp>
      <p:sp>
        <p:nvSpPr>
          <p:cNvPr id="7" name="TextBox 6">
            <a:extLst>
              <a:ext uri="{FF2B5EF4-FFF2-40B4-BE49-F238E27FC236}">
                <a16:creationId xmlns:a16="http://schemas.microsoft.com/office/drawing/2014/main" id="{3EF31D2E-CCCF-DB4E-B72F-5FE86DA47792}"/>
              </a:ext>
            </a:extLst>
          </p:cNvPr>
          <p:cNvSpPr txBox="1"/>
          <p:nvPr/>
        </p:nvSpPr>
        <p:spPr>
          <a:xfrm>
            <a:off x="5683428" y="2379967"/>
            <a:ext cx="2790508" cy="338554"/>
          </a:xfrm>
          <a:prstGeom prst="rect">
            <a:avLst/>
          </a:prstGeom>
          <a:noFill/>
        </p:spPr>
        <p:txBody>
          <a:bodyPr wrap="none" rtlCol="0">
            <a:spAutoFit/>
          </a:bodyPr>
          <a:lstStyle/>
          <a:p>
            <a:r>
              <a:rPr lang="en-US" sz="1600" dirty="0"/>
              <a:t>Puget Sound winter conditions:</a:t>
            </a:r>
          </a:p>
        </p:txBody>
      </p:sp>
      <p:sp>
        <p:nvSpPr>
          <p:cNvPr id="8" name="TextBox 7">
            <a:extLst>
              <a:ext uri="{FF2B5EF4-FFF2-40B4-BE49-F238E27FC236}">
                <a16:creationId xmlns:a16="http://schemas.microsoft.com/office/drawing/2014/main" id="{2AE8F5DB-13E5-2A47-80CE-A8C8A2F5636E}"/>
              </a:ext>
            </a:extLst>
          </p:cNvPr>
          <p:cNvSpPr txBox="1"/>
          <p:nvPr/>
        </p:nvSpPr>
        <p:spPr>
          <a:xfrm>
            <a:off x="662187" y="1941955"/>
            <a:ext cx="3427605" cy="369332"/>
          </a:xfrm>
          <a:prstGeom prst="rect">
            <a:avLst/>
          </a:prstGeom>
          <a:noFill/>
        </p:spPr>
        <p:txBody>
          <a:bodyPr wrap="none" rtlCol="0">
            <a:spAutoFit/>
          </a:bodyPr>
          <a:lstStyle/>
          <a:p>
            <a:r>
              <a:rPr lang="en-US" b="1" dirty="0"/>
              <a:t>Studies show sensitivity to low </a:t>
            </a:r>
            <a:r>
              <a:rPr lang="el-GR" b="1" dirty="0"/>
              <a:t>Ω</a:t>
            </a:r>
            <a:r>
              <a:rPr lang="en-US" b="1" baseline="-25000" dirty="0"/>
              <a:t>A</a:t>
            </a:r>
          </a:p>
        </p:txBody>
      </p:sp>
      <p:sp>
        <p:nvSpPr>
          <p:cNvPr id="2" name="TextBox 1">
            <a:extLst>
              <a:ext uri="{FF2B5EF4-FFF2-40B4-BE49-F238E27FC236}">
                <a16:creationId xmlns:a16="http://schemas.microsoft.com/office/drawing/2014/main" id="{7AA9991C-6653-394E-986A-A70B42581356}"/>
              </a:ext>
            </a:extLst>
          </p:cNvPr>
          <p:cNvSpPr txBox="1"/>
          <p:nvPr/>
        </p:nvSpPr>
        <p:spPr>
          <a:xfrm>
            <a:off x="345057" y="2418457"/>
            <a:ext cx="3902955" cy="1631216"/>
          </a:xfrm>
          <a:prstGeom prst="rect">
            <a:avLst/>
          </a:prstGeom>
          <a:noFill/>
        </p:spPr>
        <p:txBody>
          <a:bodyPr wrap="square" rtlCol="0">
            <a:spAutoFit/>
          </a:bodyPr>
          <a:lstStyle/>
          <a:p>
            <a:r>
              <a:rPr lang="en-US" dirty="0">
                <a:solidFill>
                  <a:srgbClr val="FF0000"/>
                </a:solidFill>
              </a:rPr>
              <a:t>	</a:t>
            </a:r>
            <a:r>
              <a:rPr lang="en-US" dirty="0"/>
              <a:t>Field:			Lab and Field:</a:t>
            </a:r>
          </a:p>
          <a:p>
            <a:r>
              <a:rPr lang="en-US" dirty="0">
                <a:solidFill>
                  <a:srgbClr val="FF0000"/>
                </a:solidFill>
              </a:rPr>
              <a:t>↓ </a:t>
            </a:r>
            <a:r>
              <a:rPr lang="en-US" dirty="0"/>
              <a:t>survival		</a:t>
            </a:r>
            <a:r>
              <a:rPr lang="en-US" dirty="0">
                <a:solidFill>
                  <a:srgbClr val="FF0000"/>
                </a:solidFill>
              </a:rPr>
              <a:t> </a:t>
            </a:r>
            <a:r>
              <a:rPr lang="en-US" dirty="0">
                <a:solidFill>
                  <a:srgbClr val="00B050"/>
                </a:solidFill>
              </a:rPr>
              <a:t>↑</a:t>
            </a:r>
            <a:r>
              <a:rPr lang="en-US" dirty="0">
                <a:solidFill>
                  <a:srgbClr val="FF0000"/>
                </a:solidFill>
              </a:rPr>
              <a:t> </a:t>
            </a:r>
            <a:r>
              <a:rPr lang="en-US" dirty="0"/>
              <a:t>shell dissolution</a:t>
            </a:r>
          </a:p>
          <a:p>
            <a:r>
              <a:rPr lang="en-US" dirty="0">
                <a:solidFill>
                  <a:srgbClr val="FF0000"/>
                </a:solidFill>
              </a:rPr>
              <a:t>↓ </a:t>
            </a:r>
            <a:r>
              <a:rPr lang="en-US" dirty="0"/>
              <a:t>shell condition</a:t>
            </a:r>
          </a:p>
          <a:p>
            <a:r>
              <a:rPr lang="en-US" dirty="0">
                <a:solidFill>
                  <a:srgbClr val="FF0000"/>
                </a:solidFill>
              </a:rPr>
              <a:t>↓ </a:t>
            </a:r>
            <a:r>
              <a:rPr lang="en-US" dirty="0"/>
              <a:t>shell growth</a:t>
            </a:r>
          </a:p>
          <a:p>
            <a:r>
              <a:rPr lang="en-US" sz="1400" dirty="0"/>
              <a:t>Fall and winter		Summer</a:t>
            </a:r>
          </a:p>
          <a:p>
            <a:r>
              <a:rPr lang="en-US" sz="1400" dirty="0"/>
              <a:t>N. Atlantic			Antarctic, CA Current</a:t>
            </a:r>
            <a:endParaRPr lang="en-US" dirty="0"/>
          </a:p>
        </p:txBody>
      </p:sp>
      <p:sp>
        <p:nvSpPr>
          <p:cNvPr id="3" name="Rectangle 2">
            <a:extLst>
              <a:ext uri="{FF2B5EF4-FFF2-40B4-BE49-F238E27FC236}">
                <a16:creationId xmlns:a16="http://schemas.microsoft.com/office/drawing/2014/main" id="{BD738EE2-215E-4848-90B9-DFA644C5C27F}"/>
              </a:ext>
            </a:extLst>
          </p:cNvPr>
          <p:cNvSpPr/>
          <p:nvPr/>
        </p:nvSpPr>
        <p:spPr>
          <a:xfrm>
            <a:off x="286864" y="4047465"/>
            <a:ext cx="1452642" cy="261610"/>
          </a:xfrm>
          <a:prstGeom prst="rect">
            <a:avLst/>
          </a:prstGeom>
        </p:spPr>
        <p:txBody>
          <a:bodyPr wrap="none">
            <a:spAutoFit/>
          </a:bodyPr>
          <a:lstStyle/>
          <a:p>
            <a:r>
              <a:rPr lang="en-US" sz="1050" dirty="0">
                <a:solidFill>
                  <a:srgbClr val="1155CC"/>
                </a:solidFill>
                <a:latin typeface="Arial" panose="020B0604020202020204" pitchFamily="34" charset="0"/>
                <a:hlinkClick r:id="rId3"/>
              </a:rPr>
              <a:t>(Lischka et al. 2011)</a:t>
            </a:r>
            <a:endParaRPr lang="en-US" sz="1050" dirty="0"/>
          </a:p>
        </p:txBody>
      </p:sp>
      <p:sp>
        <p:nvSpPr>
          <p:cNvPr id="10" name="Rectangle 9">
            <a:extLst>
              <a:ext uri="{FF2B5EF4-FFF2-40B4-BE49-F238E27FC236}">
                <a16:creationId xmlns:a16="http://schemas.microsoft.com/office/drawing/2014/main" id="{610F731F-8C12-B548-893F-1885A70ED949}"/>
              </a:ext>
            </a:extLst>
          </p:cNvPr>
          <p:cNvSpPr/>
          <p:nvPr/>
        </p:nvSpPr>
        <p:spPr>
          <a:xfrm>
            <a:off x="286864" y="4220020"/>
            <a:ext cx="2005677" cy="261610"/>
          </a:xfrm>
          <a:prstGeom prst="rect">
            <a:avLst/>
          </a:prstGeom>
        </p:spPr>
        <p:txBody>
          <a:bodyPr wrap="none">
            <a:spAutoFit/>
          </a:bodyPr>
          <a:lstStyle/>
          <a:p>
            <a:r>
              <a:rPr lang="en-US" sz="1100" u="sng" dirty="0">
                <a:solidFill>
                  <a:srgbClr val="1155CC"/>
                </a:solidFill>
                <a:latin typeface="Arial" panose="020B0604020202020204" pitchFamily="34" charset="0"/>
                <a:hlinkClick r:id="rId4"/>
              </a:rPr>
              <a:t>(Lischka and Riebesell 2012)</a:t>
            </a:r>
            <a:endParaRPr lang="en-US" sz="1100" dirty="0"/>
          </a:p>
        </p:txBody>
      </p:sp>
      <p:sp>
        <p:nvSpPr>
          <p:cNvPr id="11" name="Rectangle 10">
            <a:extLst>
              <a:ext uri="{FF2B5EF4-FFF2-40B4-BE49-F238E27FC236}">
                <a16:creationId xmlns:a16="http://schemas.microsoft.com/office/drawing/2014/main" id="{635470A8-01AF-AD43-A269-9C23728E5B4B}"/>
              </a:ext>
            </a:extLst>
          </p:cNvPr>
          <p:cNvSpPr/>
          <p:nvPr/>
        </p:nvSpPr>
        <p:spPr>
          <a:xfrm>
            <a:off x="2242739" y="4043048"/>
            <a:ext cx="1765922" cy="615553"/>
          </a:xfrm>
          <a:prstGeom prst="rect">
            <a:avLst/>
          </a:prstGeom>
        </p:spPr>
        <p:txBody>
          <a:bodyPr wrap="square">
            <a:spAutoFit/>
          </a:bodyPr>
          <a:lstStyle/>
          <a:p>
            <a:r>
              <a:rPr lang="en-US" sz="1100" u="sng" dirty="0">
                <a:solidFill>
                  <a:srgbClr val="1155CC"/>
                </a:solidFill>
                <a:latin typeface="Arial" panose="020B0604020202020204" pitchFamily="34" charset="0"/>
                <a:hlinkClick r:id="rId5"/>
              </a:rPr>
              <a:t>(</a:t>
            </a:r>
            <a:r>
              <a:rPr lang="en-US" sz="1200" u="sng" dirty="0">
                <a:hlinkClick r:id="rId6"/>
              </a:rPr>
              <a:t>Bednaršek et al. 2012; </a:t>
            </a:r>
            <a:r>
              <a:rPr lang="en-US" sz="1100" u="sng" dirty="0">
                <a:solidFill>
                  <a:srgbClr val="1155CC"/>
                </a:solidFill>
                <a:latin typeface="Arial" panose="020B0604020202020204" pitchFamily="34" charset="0"/>
                <a:hlinkClick r:id="rId5"/>
              </a:rPr>
              <a:t>Bednaršek et al. 2014; Busch et al. 2014)</a:t>
            </a:r>
            <a:endParaRPr lang="en-US" sz="1100" dirty="0"/>
          </a:p>
        </p:txBody>
      </p:sp>
      <p:sp>
        <p:nvSpPr>
          <p:cNvPr id="12" name="Rectangle 11">
            <a:extLst>
              <a:ext uri="{FF2B5EF4-FFF2-40B4-BE49-F238E27FC236}">
                <a16:creationId xmlns:a16="http://schemas.microsoft.com/office/drawing/2014/main" id="{ACAF45F4-9187-744F-93EF-54E9CD679ABD}"/>
              </a:ext>
            </a:extLst>
          </p:cNvPr>
          <p:cNvSpPr/>
          <p:nvPr/>
        </p:nvSpPr>
        <p:spPr>
          <a:xfrm>
            <a:off x="345057" y="2418457"/>
            <a:ext cx="3902955" cy="2240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5817C5E-6388-2A48-9F3B-166DF611B3A4}"/>
              </a:ext>
            </a:extLst>
          </p:cNvPr>
          <p:cNvCxnSpPr>
            <a:cxnSpLocks/>
          </p:cNvCxnSpPr>
          <p:nvPr/>
        </p:nvCxnSpPr>
        <p:spPr>
          <a:xfrm>
            <a:off x="345057" y="2719988"/>
            <a:ext cx="39029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012336-6051-6840-9551-125950952007}"/>
              </a:ext>
            </a:extLst>
          </p:cNvPr>
          <p:cNvCxnSpPr>
            <a:cxnSpLocks/>
          </p:cNvCxnSpPr>
          <p:nvPr/>
        </p:nvCxnSpPr>
        <p:spPr>
          <a:xfrm flipV="1">
            <a:off x="2219921" y="2418457"/>
            <a:ext cx="0" cy="2240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Scanning electronic micrographs illustrating different types of shell dissolution in the thecosome pteropod Limacina helicina. (a) Whole animal with no shell dissolution; (b) Type II dissolution; (c,d) Type III dissolution; (e) mixture of no dissolution, Type I and Type III dissolution on a single shell surface">
            <a:extLst>
              <a:ext uri="{FF2B5EF4-FFF2-40B4-BE49-F238E27FC236}">
                <a16:creationId xmlns:a16="http://schemas.microsoft.com/office/drawing/2014/main" id="{F6EA42CA-1B85-0044-855A-798456C618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7335"/>
          <a:stretch/>
        </p:blipFill>
        <p:spPr bwMode="auto">
          <a:xfrm>
            <a:off x="1083021" y="4872941"/>
            <a:ext cx="2925640" cy="111880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D354EFE8-8EAB-3242-BCF1-B2002C1F20ED}"/>
              </a:ext>
            </a:extLst>
          </p:cNvPr>
          <p:cNvSpPr/>
          <p:nvPr/>
        </p:nvSpPr>
        <p:spPr>
          <a:xfrm>
            <a:off x="5556496" y="2314281"/>
            <a:ext cx="2924406" cy="10537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EA9B40-0912-864B-8BFF-71235F8EF8C8}"/>
              </a:ext>
            </a:extLst>
          </p:cNvPr>
          <p:cNvSpPr/>
          <p:nvPr/>
        </p:nvSpPr>
        <p:spPr>
          <a:xfrm>
            <a:off x="1497813" y="5974116"/>
            <a:ext cx="2428870" cy="369332"/>
          </a:xfrm>
          <a:prstGeom prst="rect">
            <a:avLst/>
          </a:prstGeom>
        </p:spPr>
        <p:txBody>
          <a:bodyPr wrap="none">
            <a:spAutoFit/>
          </a:bodyPr>
          <a:lstStyle/>
          <a:p>
            <a:r>
              <a:rPr lang="en-US" u="sng" dirty="0">
                <a:solidFill>
                  <a:srgbClr val="1155CC"/>
                </a:solidFill>
                <a:latin typeface="Arial" panose="020B0604020202020204" pitchFamily="34" charset="0"/>
                <a:hlinkClick r:id="rId5"/>
              </a:rPr>
              <a:t>Bednaršek et al. 201</a:t>
            </a:r>
            <a:r>
              <a:rPr lang="en-US" u="sng" dirty="0">
                <a:solidFill>
                  <a:srgbClr val="1155CC"/>
                </a:solidFill>
                <a:latin typeface="Arial" panose="020B0604020202020204" pitchFamily="34" charset="0"/>
              </a:rPr>
              <a:t>6</a:t>
            </a:r>
            <a:endParaRPr lang="en-US" dirty="0"/>
          </a:p>
        </p:txBody>
      </p:sp>
      <p:sp>
        <p:nvSpPr>
          <p:cNvPr id="36" name="Rectangle 35">
            <a:extLst>
              <a:ext uri="{FF2B5EF4-FFF2-40B4-BE49-F238E27FC236}">
                <a16:creationId xmlns:a16="http://schemas.microsoft.com/office/drawing/2014/main" id="{2827328F-C21A-8843-8374-BAFFF8401CDE}"/>
              </a:ext>
            </a:extLst>
          </p:cNvPr>
          <p:cNvSpPr/>
          <p:nvPr/>
        </p:nvSpPr>
        <p:spPr>
          <a:xfrm>
            <a:off x="171673" y="1704828"/>
            <a:ext cx="8499886" cy="4813750"/>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6E15FCA-E9EA-F14C-94D5-F2657D9575BF}"/>
              </a:ext>
            </a:extLst>
          </p:cNvPr>
          <p:cNvGrpSpPr/>
          <p:nvPr/>
        </p:nvGrpSpPr>
        <p:grpSpPr>
          <a:xfrm>
            <a:off x="1083021" y="3429000"/>
            <a:ext cx="8737483" cy="3312916"/>
            <a:chOff x="3177962" y="4372597"/>
            <a:chExt cx="6642542" cy="2393436"/>
          </a:xfrm>
        </p:grpSpPr>
        <p:grpSp>
          <p:nvGrpSpPr>
            <p:cNvPr id="9" name="Group 8">
              <a:extLst>
                <a:ext uri="{FF2B5EF4-FFF2-40B4-BE49-F238E27FC236}">
                  <a16:creationId xmlns:a16="http://schemas.microsoft.com/office/drawing/2014/main" id="{B5F79CDC-5C71-5345-A77D-081BA1726776}"/>
                </a:ext>
              </a:extLst>
            </p:cNvPr>
            <p:cNvGrpSpPr/>
            <p:nvPr/>
          </p:nvGrpSpPr>
          <p:grpSpPr>
            <a:xfrm>
              <a:off x="3177962" y="4373313"/>
              <a:ext cx="1760464" cy="2027931"/>
              <a:chOff x="3954488" y="4427884"/>
              <a:chExt cx="1760464" cy="2027931"/>
            </a:xfrm>
          </p:grpSpPr>
          <p:pic>
            <p:nvPicPr>
              <p:cNvPr id="37" name="Picture 2" descr="ttps://www.pmel.noaa.gov/co2/files/co2_time_series_03-08-2017.jpg">
                <a:extLst>
                  <a:ext uri="{FF2B5EF4-FFF2-40B4-BE49-F238E27FC236}">
                    <a16:creationId xmlns:a16="http://schemas.microsoft.com/office/drawing/2014/main" id="{B639218E-67A0-2244-80F9-00C78B6866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4488" y="4896105"/>
                <a:ext cx="1760464" cy="155971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37BC461-E88C-FB49-B054-3433CDE96103}"/>
                  </a:ext>
                </a:extLst>
              </p:cNvPr>
              <p:cNvSpPr txBox="1"/>
              <p:nvPr/>
            </p:nvSpPr>
            <p:spPr>
              <a:xfrm>
                <a:off x="3954488" y="4427884"/>
                <a:ext cx="1686127" cy="333533"/>
              </a:xfrm>
              <a:prstGeom prst="rect">
                <a:avLst/>
              </a:prstGeom>
              <a:solidFill>
                <a:schemeClr val="bg1"/>
              </a:solidFill>
            </p:spPr>
            <p:txBody>
              <a:bodyPr wrap="square" rtlCol="0">
                <a:spAutoFit/>
              </a:bodyPr>
              <a:lstStyle/>
              <a:p>
                <a:pPr algn="ctr"/>
                <a:r>
                  <a:rPr lang="en-US" sz="1200" b="1" dirty="0">
                    <a:latin typeface="Arial" charset="0"/>
                    <a:ea typeface="Arial" charset="0"/>
                    <a:cs typeface="Arial" charset="0"/>
                  </a:rPr>
                  <a:t>Atmospheric CO</a:t>
                </a:r>
                <a:r>
                  <a:rPr lang="en-US" sz="1200" b="1" baseline="-25000" dirty="0">
                    <a:latin typeface="Arial" charset="0"/>
                    <a:ea typeface="Arial" charset="0"/>
                    <a:cs typeface="Arial" charset="0"/>
                  </a:rPr>
                  <a:t>2 </a:t>
                </a:r>
                <a:r>
                  <a:rPr lang="en-US" sz="1200" b="1" dirty="0">
                    <a:latin typeface="Arial" charset="0"/>
                    <a:ea typeface="Arial" charset="0"/>
                    <a:cs typeface="Arial" charset="0"/>
                  </a:rPr>
                  <a:t>is increasing</a:t>
                </a:r>
              </a:p>
            </p:txBody>
          </p:sp>
        </p:grpSp>
        <p:grpSp>
          <p:nvGrpSpPr>
            <p:cNvPr id="39" name="Group 38">
              <a:extLst>
                <a:ext uri="{FF2B5EF4-FFF2-40B4-BE49-F238E27FC236}">
                  <a16:creationId xmlns:a16="http://schemas.microsoft.com/office/drawing/2014/main" id="{2099A106-8B8A-6545-8BB1-563A3A9465AA}"/>
                </a:ext>
              </a:extLst>
            </p:cNvPr>
            <p:cNvGrpSpPr/>
            <p:nvPr/>
          </p:nvGrpSpPr>
          <p:grpSpPr>
            <a:xfrm>
              <a:off x="4735094" y="4389623"/>
              <a:ext cx="2622872" cy="2011619"/>
              <a:chOff x="47348" y="4181914"/>
              <a:chExt cx="3482085" cy="2188774"/>
            </a:xfrm>
          </p:grpSpPr>
          <p:pic>
            <p:nvPicPr>
              <p:cNvPr id="40" name="Picture 39">
                <a:extLst>
                  <a:ext uri="{FF2B5EF4-FFF2-40B4-BE49-F238E27FC236}">
                    <a16:creationId xmlns:a16="http://schemas.microsoft.com/office/drawing/2014/main" id="{29D58C5D-83B6-7F4F-BC68-59A7CB1F8BAD}"/>
                  </a:ext>
                </a:extLst>
              </p:cNvPr>
              <p:cNvPicPr>
                <a:picLocks noChangeAspect="1"/>
              </p:cNvPicPr>
              <p:nvPr/>
            </p:nvPicPr>
            <p:blipFill>
              <a:blip r:embed="rId9"/>
              <a:stretch>
                <a:fillRect/>
              </a:stretch>
            </p:blipFill>
            <p:spPr>
              <a:xfrm>
                <a:off x="540480" y="4600189"/>
                <a:ext cx="2713806" cy="1770499"/>
              </a:xfrm>
              <a:prstGeom prst="rect">
                <a:avLst/>
              </a:prstGeom>
            </p:spPr>
          </p:pic>
          <p:sp>
            <p:nvSpPr>
              <p:cNvPr id="41" name="TextBox 40">
                <a:extLst>
                  <a:ext uri="{FF2B5EF4-FFF2-40B4-BE49-F238E27FC236}">
                    <a16:creationId xmlns:a16="http://schemas.microsoft.com/office/drawing/2014/main" id="{9376247E-504C-B147-93DC-9F52E2B23DEB}"/>
                  </a:ext>
                </a:extLst>
              </p:cNvPr>
              <p:cNvSpPr txBox="1"/>
              <p:nvPr/>
            </p:nvSpPr>
            <p:spPr>
              <a:xfrm>
                <a:off x="47348" y="4181914"/>
                <a:ext cx="3482085" cy="411293"/>
              </a:xfrm>
              <a:prstGeom prst="rect">
                <a:avLst/>
              </a:prstGeom>
              <a:noFill/>
            </p:spPr>
            <p:txBody>
              <a:bodyPr wrap="square" rtlCol="0">
                <a:spAutoFit/>
              </a:bodyPr>
              <a:lstStyle/>
              <a:p>
                <a:pPr algn="ctr"/>
                <a:r>
                  <a:rPr lang="en-US" sz="1200" b="1" dirty="0">
                    <a:latin typeface="Arial" panose="020B0604020202020204" pitchFamily="34" charset="0"/>
                    <a:ea typeface="Arial" charset="0"/>
                    <a:cs typeface="Arial" panose="020B0604020202020204" pitchFamily="34" charset="0"/>
                  </a:rPr>
                  <a:t>Ocean pH is decreasing</a:t>
                </a:r>
              </a:p>
              <a:p>
                <a:endParaRPr lang="en-US" sz="1600" b="1" dirty="0">
                  <a:latin typeface="Arial" panose="020B0604020202020204" pitchFamily="34" charset="0"/>
                  <a:ea typeface="Arial" charset="0"/>
                  <a:cs typeface="Arial" panose="020B0604020202020204" pitchFamily="34" charset="0"/>
                </a:endParaRPr>
              </a:p>
            </p:txBody>
          </p:sp>
          <p:sp>
            <p:nvSpPr>
              <p:cNvPr id="42" name="TextBox 41">
                <a:extLst>
                  <a:ext uri="{FF2B5EF4-FFF2-40B4-BE49-F238E27FC236}">
                    <a16:creationId xmlns:a16="http://schemas.microsoft.com/office/drawing/2014/main" id="{3EAD4626-CAEE-6F41-B647-741D922376C0}"/>
                  </a:ext>
                </a:extLst>
              </p:cNvPr>
              <p:cNvSpPr txBox="1"/>
              <p:nvPr/>
            </p:nvSpPr>
            <p:spPr>
              <a:xfrm>
                <a:off x="283875" y="5479959"/>
                <a:ext cx="2902233" cy="314518"/>
              </a:xfrm>
              <a:prstGeom prst="rect">
                <a:avLst/>
              </a:prstGeom>
              <a:noFill/>
            </p:spPr>
            <p:txBody>
              <a:bodyPr wrap="square" rtlCol="0">
                <a:spAutoFit/>
              </a:bodyPr>
              <a:lstStyle/>
              <a:p>
                <a:pPr marL="171450" indent="-111125" algn="just">
                  <a:spcAft>
                    <a:spcPts val="600"/>
                  </a:spcAft>
                  <a:buFont typeface="Arial" charset="0"/>
                  <a:buChar char="•"/>
                </a:pPr>
                <a:endParaRPr lang="en-US" sz="2000" b="1" dirty="0">
                  <a:latin typeface="Arial" charset="0"/>
                  <a:ea typeface="Arial" charset="0"/>
                  <a:cs typeface="Arial" charset="0"/>
                </a:endParaRPr>
              </a:p>
            </p:txBody>
          </p:sp>
        </p:grpSp>
        <p:grpSp>
          <p:nvGrpSpPr>
            <p:cNvPr id="45" name="Group 44">
              <a:extLst>
                <a:ext uri="{FF2B5EF4-FFF2-40B4-BE49-F238E27FC236}">
                  <a16:creationId xmlns:a16="http://schemas.microsoft.com/office/drawing/2014/main" id="{08FB49CD-D516-1645-AD80-CB4EAC9FFD65}"/>
                </a:ext>
              </a:extLst>
            </p:cNvPr>
            <p:cNvGrpSpPr/>
            <p:nvPr/>
          </p:nvGrpSpPr>
          <p:grpSpPr>
            <a:xfrm>
              <a:off x="7001898" y="4372597"/>
              <a:ext cx="2818606" cy="2393436"/>
              <a:chOff x="6543854" y="1982146"/>
              <a:chExt cx="3028913" cy="2620683"/>
            </a:xfrm>
          </p:grpSpPr>
          <p:grpSp>
            <p:nvGrpSpPr>
              <p:cNvPr id="46" name="Group 45">
                <a:extLst>
                  <a:ext uri="{FF2B5EF4-FFF2-40B4-BE49-F238E27FC236}">
                    <a16:creationId xmlns:a16="http://schemas.microsoft.com/office/drawing/2014/main" id="{76E38171-28BE-C740-B0CD-F6C72C4AAF96}"/>
                  </a:ext>
                </a:extLst>
              </p:cNvPr>
              <p:cNvGrpSpPr/>
              <p:nvPr/>
            </p:nvGrpSpPr>
            <p:grpSpPr>
              <a:xfrm>
                <a:off x="6776469" y="1982146"/>
                <a:ext cx="2069317" cy="2436387"/>
                <a:chOff x="-1027037" y="1127906"/>
                <a:chExt cx="2069317" cy="2436387"/>
              </a:xfrm>
            </p:grpSpPr>
            <p:pic>
              <p:nvPicPr>
                <p:cNvPr id="48" name="Picture 47">
                  <a:extLst>
                    <a:ext uri="{FF2B5EF4-FFF2-40B4-BE49-F238E27FC236}">
                      <a16:creationId xmlns:a16="http://schemas.microsoft.com/office/drawing/2014/main" id="{9118A030-97DC-6B48-8026-65C5ABFF201E}"/>
                    </a:ext>
                  </a:extLst>
                </p:cNvPr>
                <p:cNvPicPr>
                  <a:picLocks noChangeAspect="1"/>
                </p:cNvPicPr>
                <p:nvPr/>
              </p:nvPicPr>
              <p:blipFill rotWithShape="1">
                <a:blip r:embed="rId10">
                  <a:extLst>
                    <a:ext uri="{28A0092B-C50C-407E-A947-70E740481C1C}">
                      <a14:useLocalDpi xmlns:a14="http://schemas.microsoft.com/office/drawing/2010/main" val="0"/>
                    </a:ext>
                  </a:extLst>
                </a:blip>
                <a:srcRect l="45110" t="4020" r="21242"/>
                <a:stretch/>
              </p:blipFill>
              <p:spPr>
                <a:xfrm>
                  <a:off x="-755757" y="1465709"/>
                  <a:ext cx="1290346" cy="2098584"/>
                </a:xfrm>
                <a:prstGeom prst="rect">
                  <a:avLst/>
                </a:prstGeom>
              </p:spPr>
            </p:pic>
            <p:sp>
              <p:nvSpPr>
                <p:cNvPr id="49" name="TextBox 48">
                  <a:extLst>
                    <a:ext uri="{FF2B5EF4-FFF2-40B4-BE49-F238E27FC236}">
                      <a16:creationId xmlns:a16="http://schemas.microsoft.com/office/drawing/2014/main" id="{D1A89DA2-5C13-824A-8DF6-4AA68EE98FCD}"/>
                    </a:ext>
                  </a:extLst>
                </p:cNvPr>
                <p:cNvSpPr txBox="1"/>
                <p:nvPr/>
              </p:nvSpPr>
              <p:spPr>
                <a:xfrm>
                  <a:off x="-1027037" y="1127906"/>
                  <a:ext cx="2069317" cy="219120"/>
                </a:xfrm>
                <a:prstGeom prst="rect">
                  <a:avLst/>
                </a:prstGeom>
                <a:noFill/>
              </p:spPr>
              <p:txBody>
                <a:bodyPr wrap="square" rtlCol="0">
                  <a:spAutoFit/>
                </a:bodyPr>
                <a:lstStyle/>
                <a:p>
                  <a:pPr algn="ctr"/>
                  <a:r>
                    <a:rPr lang="en-US" sz="1200" b="1" dirty="0">
                      <a:latin typeface="Arial" charset="0"/>
                      <a:ea typeface="Arial" charset="0"/>
                      <a:cs typeface="Arial" charset="0"/>
                    </a:rPr>
                    <a:t>Ocean pH and O</a:t>
                  </a:r>
                  <a:r>
                    <a:rPr lang="en-US" sz="1200" b="1" baseline="-25000" dirty="0">
                      <a:latin typeface="Arial" charset="0"/>
                      <a:ea typeface="Arial" charset="0"/>
                      <a:cs typeface="Arial" charset="0"/>
                    </a:rPr>
                    <a:t>2</a:t>
                  </a:r>
                  <a:r>
                    <a:rPr lang="en-US" sz="1200" b="1" dirty="0">
                      <a:latin typeface="Arial" charset="0"/>
                      <a:ea typeface="Arial" charset="0"/>
                      <a:cs typeface="Arial" charset="0"/>
                    </a:rPr>
                    <a:t> co-vary</a:t>
                  </a:r>
                </a:p>
              </p:txBody>
            </p:sp>
          </p:grpSp>
          <p:sp>
            <p:nvSpPr>
              <p:cNvPr id="47" name="TextBox 46">
                <a:extLst>
                  <a:ext uri="{FF2B5EF4-FFF2-40B4-BE49-F238E27FC236}">
                    <a16:creationId xmlns:a16="http://schemas.microsoft.com/office/drawing/2014/main" id="{EA3EE0D3-0F21-4747-A999-CBE3DF7839E9}"/>
                  </a:ext>
                </a:extLst>
              </p:cNvPr>
              <p:cNvSpPr txBox="1"/>
              <p:nvPr/>
            </p:nvSpPr>
            <p:spPr>
              <a:xfrm>
                <a:off x="6543854" y="4401969"/>
                <a:ext cx="3028913" cy="200860"/>
              </a:xfrm>
              <a:prstGeom prst="rect">
                <a:avLst/>
              </a:prstGeom>
              <a:noFill/>
            </p:spPr>
            <p:txBody>
              <a:bodyPr wrap="square" rtlCol="0">
                <a:spAutoFit/>
              </a:bodyPr>
              <a:lstStyle/>
              <a:p>
                <a:r>
                  <a:rPr lang="en-US" sz="1050" dirty="0" err="1">
                    <a:latin typeface="Arial Narrow" charset="0"/>
                    <a:ea typeface="Arial Narrow" charset="0"/>
                    <a:cs typeface="Arial Narrow" charset="0"/>
                  </a:rPr>
                  <a:t>Gobler</a:t>
                </a:r>
                <a:r>
                  <a:rPr lang="en-US" sz="1050" dirty="0">
                    <a:latin typeface="Arial Narrow" charset="0"/>
                    <a:ea typeface="Arial Narrow" charset="0"/>
                    <a:cs typeface="Arial Narrow" charset="0"/>
                  </a:rPr>
                  <a:t> and Baumann (2016) </a:t>
                </a:r>
                <a:r>
                  <a:rPr lang="en-US" sz="1050" i="1" dirty="0">
                    <a:latin typeface="Arial Narrow" charset="0"/>
                    <a:ea typeface="Arial Narrow" charset="0"/>
                    <a:cs typeface="Arial Narrow" charset="0"/>
                  </a:rPr>
                  <a:t>Biology Letters</a:t>
                </a:r>
                <a:endParaRPr lang="en-US" sz="1050" dirty="0">
                  <a:latin typeface="Arial Narrow" charset="0"/>
                  <a:ea typeface="Arial Narrow" charset="0"/>
                  <a:cs typeface="Arial Narrow" charset="0"/>
                </a:endParaRPr>
              </a:p>
            </p:txBody>
          </p:sp>
        </p:grpSp>
      </p:grpSp>
    </p:spTree>
    <p:extLst>
      <p:ext uri="{BB962C8B-B14F-4D97-AF65-F5344CB8AC3E}">
        <p14:creationId xmlns:p14="http://schemas.microsoft.com/office/powerpoint/2010/main" val="167687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1EE3-B1CD-2943-A3EB-3D77ADDC38FF}"/>
              </a:ext>
            </a:extLst>
          </p:cNvPr>
          <p:cNvSpPr>
            <a:spLocks noGrp="1"/>
          </p:cNvSpPr>
          <p:nvPr>
            <p:ph type="title"/>
          </p:nvPr>
        </p:nvSpPr>
        <p:spPr>
          <a:xfrm>
            <a:off x="217640" y="139657"/>
            <a:ext cx="8893479" cy="1325563"/>
          </a:xfrm>
        </p:spPr>
        <p:txBody>
          <a:bodyPr/>
          <a:lstStyle/>
          <a:p>
            <a:pPr algn="ctr"/>
            <a:r>
              <a:rPr lang="en-US" dirty="0"/>
              <a:t>How sensitive are juvenile pteropods </a:t>
            </a:r>
            <a:r>
              <a:rPr lang="en-US" dirty="0">
                <a:ea typeface="Arial" charset="0"/>
                <a:cs typeface="Arial" charset="0"/>
              </a:rPr>
              <a:t>(</a:t>
            </a:r>
            <a:r>
              <a:rPr lang="en-US" i="1" dirty="0"/>
              <a:t>L. </a:t>
            </a:r>
            <a:r>
              <a:rPr lang="en-US" i="1" dirty="0" err="1"/>
              <a:t>helicina</a:t>
            </a:r>
            <a:r>
              <a:rPr lang="en-US" dirty="0">
                <a:ea typeface="Arial" charset="0"/>
                <a:cs typeface="Arial" charset="0"/>
              </a:rPr>
              <a:t>)</a:t>
            </a:r>
            <a:r>
              <a:rPr lang="en-US" dirty="0"/>
              <a:t> to low O</a:t>
            </a:r>
            <a:r>
              <a:rPr lang="en-US" baseline="-25000" dirty="0"/>
              <a:t>2 </a:t>
            </a:r>
            <a:r>
              <a:rPr lang="en-US" b="1" dirty="0"/>
              <a:t>AND</a:t>
            </a:r>
            <a:r>
              <a:rPr lang="en-US" dirty="0"/>
              <a:t> pH,</a:t>
            </a:r>
            <a:r>
              <a:rPr lang="el-GR" dirty="0"/>
              <a:t> Ω</a:t>
            </a:r>
            <a:r>
              <a:rPr lang="en-US" baseline="-25000" dirty="0"/>
              <a:t>A </a:t>
            </a:r>
            <a:r>
              <a:rPr lang="en-US" dirty="0"/>
              <a:t>?</a:t>
            </a:r>
            <a:endParaRPr lang="en-US" sz="3200" dirty="0"/>
          </a:p>
        </p:txBody>
      </p:sp>
      <p:sp>
        <p:nvSpPr>
          <p:cNvPr id="4" name="TextBox 3">
            <a:extLst>
              <a:ext uri="{FF2B5EF4-FFF2-40B4-BE49-F238E27FC236}">
                <a16:creationId xmlns:a16="http://schemas.microsoft.com/office/drawing/2014/main" id="{E929BC66-3124-6443-95B1-E9DB5D88BDF7}"/>
              </a:ext>
            </a:extLst>
          </p:cNvPr>
          <p:cNvSpPr txBox="1"/>
          <p:nvPr/>
        </p:nvSpPr>
        <p:spPr>
          <a:xfrm>
            <a:off x="667975" y="3832886"/>
            <a:ext cx="1290738" cy="523220"/>
          </a:xfrm>
          <a:prstGeom prst="rect">
            <a:avLst/>
          </a:prstGeom>
          <a:noFill/>
        </p:spPr>
        <p:txBody>
          <a:bodyPr wrap="none" rtlCol="0">
            <a:spAutoFit/>
          </a:bodyPr>
          <a:lstStyle/>
          <a:p>
            <a:r>
              <a:rPr lang="en-US" sz="1400" dirty="0"/>
              <a:t>100% O</a:t>
            </a:r>
            <a:r>
              <a:rPr lang="en-US" sz="1400" baseline="-25000" dirty="0"/>
              <a:t>2</a:t>
            </a:r>
            <a:endParaRPr lang="en-US" sz="1400" dirty="0"/>
          </a:p>
          <a:p>
            <a:r>
              <a:rPr lang="en-US" sz="1400" dirty="0"/>
              <a:t>pH 7.95, </a:t>
            </a:r>
            <a:r>
              <a:rPr lang="el-GR" sz="1400" dirty="0"/>
              <a:t>Ω</a:t>
            </a:r>
            <a:r>
              <a:rPr lang="en-US" sz="1400" baseline="-25000" dirty="0"/>
              <a:t>A</a:t>
            </a:r>
            <a:r>
              <a:rPr lang="en-US" sz="1400" dirty="0"/>
              <a:t> 1.1</a:t>
            </a:r>
          </a:p>
        </p:txBody>
      </p:sp>
      <p:sp>
        <p:nvSpPr>
          <p:cNvPr id="10" name="TextBox 9">
            <a:extLst>
              <a:ext uri="{FF2B5EF4-FFF2-40B4-BE49-F238E27FC236}">
                <a16:creationId xmlns:a16="http://schemas.microsoft.com/office/drawing/2014/main" id="{B3CE4C29-321B-694A-AA7E-D98F67E27E07}"/>
              </a:ext>
            </a:extLst>
          </p:cNvPr>
          <p:cNvSpPr txBox="1"/>
          <p:nvPr/>
        </p:nvSpPr>
        <p:spPr>
          <a:xfrm>
            <a:off x="1785310" y="2727471"/>
            <a:ext cx="886781" cy="400110"/>
          </a:xfrm>
          <a:prstGeom prst="rect">
            <a:avLst/>
          </a:prstGeom>
          <a:noFill/>
        </p:spPr>
        <p:txBody>
          <a:bodyPr wrap="none" rtlCol="0">
            <a:spAutoFit/>
          </a:bodyPr>
          <a:lstStyle/>
          <a:p>
            <a:r>
              <a:rPr lang="en-US" sz="2000" b="1" dirty="0"/>
              <a:t>pH, </a:t>
            </a:r>
            <a:r>
              <a:rPr lang="el-GR" sz="2000" b="1" dirty="0"/>
              <a:t>Ω</a:t>
            </a:r>
            <a:r>
              <a:rPr lang="en-US" sz="2000" b="1" baseline="-25000" dirty="0"/>
              <a:t>A</a:t>
            </a:r>
            <a:endParaRPr lang="en-US" sz="2000" b="1" dirty="0"/>
          </a:p>
        </p:txBody>
      </p:sp>
      <p:sp>
        <p:nvSpPr>
          <p:cNvPr id="11" name="TextBox 10">
            <a:extLst>
              <a:ext uri="{FF2B5EF4-FFF2-40B4-BE49-F238E27FC236}">
                <a16:creationId xmlns:a16="http://schemas.microsoft.com/office/drawing/2014/main" id="{A553C3CD-9DD1-1444-A4F6-ABCFF3515515}"/>
              </a:ext>
            </a:extLst>
          </p:cNvPr>
          <p:cNvSpPr txBox="1"/>
          <p:nvPr/>
        </p:nvSpPr>
        <p:spPr>
          <a:xfrm>
            <a:off x="-22636" y="4130114"/>
            <a:ext cx="444352" cy="400110"/>
          </a:xfrm>
          <a:prstGeom prst="rect">
            <a:avLst/>
          </a:prstGeom>
          <a:noFill/>
        </p:spPr>
        <p:txBody>
          <a:bodyPr wrap="none" rtlCol="0">
            <a:spAutoFit/>
          </a:bodyPr>
          <a:lstStyle/>
          <a:p>
            <a:r>
              <a:rPr lang="en-US" sz="2000" b="1" dirty="0"/>
              <a:t>O</a:t>
            </a:r>
            <a:r>
              <a:rPr lang="en-US" sz="2000" b="1" baseline="-25000" dirty="0"/>
              <a:t>2</a:t>
            </a:r>
          </a:p>
        </p:txBody>
      </p:sp>
      <p:sp>
        <p:nvSpPr>
          <p:cNvPr id="16" name="TextBox 15">
            <a:extLst>
              <a:ext uri="{FF2B5EF4-FFF2-40B4-BE49-F238E27FC236}">
                <a16:creationId xmlns:a16="http://schemas.microsoft.com/office/drawing/2014/main" id="{BD217265-5A39-3044-A597-7C0A43CB47C1}"/>
              </a:ext>
            </a:extLst>
          </p:cNvPr>
          <p:cNvSpPr txBox="1"/>
          <p:nvPr/>
        </p:nvSpPr>
        <p:spPr>
          <a:xfrm>
            <a:off x="582149" y="1741625"/>
            <a:ext cx="2824867" cy="830997"/>
          </a:xfrm>
          <a:prstGeom prst="rect">
            <a:avLst/>
          </a:prstGeom>
          <a:noFill/>
        </p:spPr>
        <p:txBody>
          <a:bodyPr wrap="square" rtlCol="0">
            <a:spAutoFit/>
          </a:bodyPr>
          <a:lstStyle/>
          <a:p>
            <a:pPr algn="ctr"/>
            <a:r>
              <a:rPr lang="en-US" sz="2400" b="1" dirty="0"/>
              <a:t>juveniles exposed for 9 days</a:t>
            </a:r>
          </a:p>
        </p:txBody>
      </p:sp>
      <p:sp>
        <p:nvSpPr>
          <p:cNvPr id="23" name="Rectangle 22">
            <a:extLst>
              <a:ext uri="{FF2B5EF4-FFF2-40B4-BE49-F238E27FC236}">
                <a16:creationId xmlns:a16="http://schemas.microsoft.com/office/drawing/2014/main" id="{07C89F32-AE88-0647-AB96-916A8720D9B8}"/>
              </a:ext>
            </a:extLst>
          </p:cNvPr>
          <p:cNvSpPr/>
          <p:nvPr/>
        </p:nvSpPr>
        <p:spPr>
          <a:xfrm>
            <a:off x="515265" y="3127580"/>
            <a:ext cx="3171866" cy="25621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6CDB531-491B-A84E-88A5-9F1BFA16E5AD}"/>
              </a:ext>
            </a:extLst>
          </p:cNvPr>
          <p:cNvCxnSpPr>
            <a:cxnSpLocks/>
            <a:stCxn id="23" idx="2"/>
          </p:cNvCxnSpPr>
          <p:nvPr/>
        </p:nvCxnSpPr>
        <p:spPr>
          <a:xfrm flipV="1">
            <a:off x="2101198" y="3127580"/>
            <a:ext cx="6428" cy="25621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C76CE2-CE00-4B49-A7F7-B3D20D3F7002}"/>
              </a:ext>
            </a:extLst>
          </p:cNvPr>
          <p:cNvCxnSpPr>
            <a:cxnSpLocks/>
            <a:stCxn id="23" idx="3"/>
          </p:cNvCxnSpPr>
          <p:nvPr/>
        </p:nvCxnSpPr>
        <p:spPr>
          <a:xfrm flipH="1" flipV="1">
            <a:off x="521827" y="4366571"/>
            <a:ext cx="3165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2E3000-9D0E-8F42-8711-410C3DE225E4}"/>
              </a:ext>
            </a:extLst>
          </p:cNvPr>
          <p:cNvSpPr txBox="1"/>
          <p:nvPr/>
        </p:nvSpPr>
        <p:spPr>
          <a:xfrm>
            <a:off x="847614" y="3218499"/>
            <a:ext cx="974626" cy="553998"/>
          </a:xfrm>
          <a:prstGeom prst="rect">
            <a:avLst/>
          </a:prstGeom>
          <a:solidFill>
            <a:schemeClr val="bg1"/>
          </a:solidFill>
        </p:spPr>
        <p:txBody>
          <a:bodyPr wrap="none" lIns="0" tIns="0" rIns="0" bIns="0" rtlCol="0">
            <a:spAutoFit/>
          </a:bodyPr>
          <a:lstStyle/>
          <a:p>
            <a:pPr algn="r"/>
            <a:r>
              <a:rPr lang="en-US" b="1" dirty="0">
                <a:solidFill>
                  <a:srgbClr val="FF4F54"/>
                </a:solidFill>
                <a:latin typeface="Arial" charset="0"/>
                <a:ea typeface="Arial" charset="0"/>
                <a:cs typeface="Arial" charset="0"/>
              </a:rPr>
              <a:t>Norm pH</a:t>
            </a:r>
          </a:p>
          <a:p>
            <a:pPr algn="r"/>
            <a:r>
              <a:rPr lang="en-US" b="1" dirty="0">
                <a:solidFill>
                  <a:srgbClr val="FF4F54"/>
                </a:solidFill>
                <a:latin typeface="Arial" charset="0"/>
                <a:ea typeface="Arial" charset="0"/>
                <a:cs typeface="Arial" charset="0"/>
              </a:rPr>
              <a:t>Norm O</a:t>
            </a:r>
            <a:r>
              <a:rPr lang="en-US" b="1" baseline="-25000" dirty="0">
                <a:solidFill>
                  <a:srgbClr val="FF4F54"/>
                </a:solidFill>
                <a:latin typeface="Arial" charset="0"/>
                <a:ea typeface="Arial" charset="0"/>
                <a:cs typeface="Arial" charset="0"/>
              </a:rPr>
              <a:t>2 </a:t>
            </a:r>
            <a:endParaRPr lang="en-US" b="1" dirty="0">
              <a:solidFill>
                <a:srgbClr val="FF4F54"/>
              </a:solidFill>
              <a:latin typeface="Arial" charset="0"/>
              <a:ea typeface="Arial" charset="0"/>
              <a:cs typeface="Arial" charset="0"/>
            </a:endParaRPr>
          </a:p>
        </p:txBody>
      </p:sp>
      <p:sp>
        <p:nvSpPr>
          <p:cNvPr id="33" name="TextBox 32">
            <a:extLst>
              <a:ext uri="{FF2B5EF4-FFF2-40B4-BE49-F238E27FC236}">
                <a16:creationId xmlns:a16="http://schemas.microsoft.com/office/drawing/2014/main" id="{A5B031AB-2702-AC47-93AB-EA9CB3A552A7}"/>
              </a:ext>
            </a:extLst>
          </p:cNvPr>
          <p:cNvSpPr txBox="1"/>
          <p:nvPr/>
        </p:nvSpPr>
        <p:spPr>
          <a:xfrm>
            <a:off x="918203" y="4666705"/>
            <a:ext cx="790281" cy="276999"/>
          </a:xfrm>
          <a:prstGeom prst="rect">
            <a:avLst/>
          </a:prstGeom>
          <a:solidFill>
            <a:schemeClr val="bg1"/>
          </a:solidFill>
        </p:spPr>
        <p:txBody>
          <a:bodyPr wrap="none" lIns="0" tIns="0" rIns="0" bIns="0" rtlCol="0">
            <a:spAutoFit/>
          </a:bodyPr>
          <a:lstStyle/>
          <a:p>
            <a:pPr algn="r"/>
            <a:r>
              <a:rPr lang="en-US" b="1" dirty="0">
                <a:solidFill>
                  <a:srgbClr val="00B0F0"/>
                </a:solidFill>
                <a:latin typeface="Arial" charset="0"/>
                <a:ea typeface="Arial" charset="0"/>
                <a:cs typeface="Arial" charset="0"/>
              </a:rPr>
              <a:t>Low O</a:t>
            </a:r>
            <a:r>
              <a:rPr lang="en-US" b="1" baseline="-25000" dirty="0">
                <a:solidFill>
                  <a:srgbClr val="00B0F0"/>
                </a:solidFill>
                <a:latin typeface="Arial" charset="0"/>
                <a:ea typeface="Arial" charset="0"/>
                <a:cs typeface="Arial" charset="0"/>
              </a:rPr>
              <a:t>2</a:t>
            </a:r>
            <a:endParaRPr lang="en-US" b="1" dirty="0">
              <a:solidFill>
                <a:srgbClr val="00B0F0"/>
              </a:solidFill>
              <a:latin typeface="Arial" charset="0"/>
              <a:ea typeface="Arial" charset="0"/>
              <a:cs typeface="Arial" charset="0"/>
            </a:endParaRPr>
          </a:p>
        </p:txBody>
      </p:sp>
      <p:sp>
        <p:nvSpPr>
          <p:cNvPr id="34" name="TextBox 33">
            <a:extLst>
              <a:ext uri="{FF2B5EF4-FFF2-40B4-BE49-F238E27FC236}">
                <a16:creationId xmlns:a16="http://schemas.microsoft.com/office/drawing/2014/main" id="{CF847977-ECC5-B54D-AD3F-E4FCF0E6B891}"/>
              </a:ext>
            </a:extLst>
          </p:cNvPr>
          <p:cNvSpPr txBox="1"/>
          <p:nvPr/>
        </p:nvSpPr>
        <p:spPr>
          <a:xfrm>
            <a:off x="2464716" y="3356998"/>
            <a:ext cx="833562" cy="276999"/>
          </a:xfrm>
          <a:prstGeom prst="rect">
            <a:avLst/>
          </a:prstGeom>
          <a:solidFill>
            <a:schemeClr val="bg1"/>
          </a:solidFill>
        </p:spPr>
        <p:txBody>
          <a:bodyPr wrap="none" lIns="0" tIns="0" rIns="0" bIns="0" rtlCol="0">
            <a:spAutoFit/>
          </a:bodyPr>
          <a:lstStyle/>
          <a:p>
            <a:pPr algn="r"/>
            <a:r>
              <a:rPr lang="en-US" b="1" dirty="0">
                <a:solidFill>
                  <a:srgbClr val="00B050"/>
                </a:solidFill>
                <a:latin typeface="Arial" charset="0"/>
                <a:ea typeface="Arial" charset="0"/>
                <a:cs typeface="Arial" charset="0"/>
              </a:rPr>
              <a:t>Low pH</a:t>
            </a:r>
          </a:p>
        </p:txBody>
      </p:sp>
      <p:sp>
        <p:nvSpPr>
          <p:cNvPr id="35" name="TextBox 34">
            <a:extLst>
              <a:ext uri="{FF2B5EF4-FFF2-40B4-BE49-F238E27FC236}">
                <a16:creationId xmlns:a16="http://schemas.microsoft.com/office/drawing/2014/main" id="{9C84B6CA-1050-7849-98FA-3A5CC92EEE59}"/>
              </a:ext>
            </a:extLst>
          </p:cNvPr>
          <p:cNvSpPr txBox="1"/>
          <p:nvPr/>
        </p:nvSpPr>
        <p:spPr>
          <a:xfrm>
            <a:off x="2431352" y="4516069"/>
            <a:ext cx="833562" cy="553998"/>
          </a:xfrm>
          <a:prstGeom prst="rect">
            <a:avLst/>
          </a:prstGeom>
          <a:solidFill>
            <a:schemeClr val="bg1"/>
          </a:solidFill>
        </p:spPr>
        <p:txBody>
          <a:bodyPr wrap="none" lIns="0" tIns="0" rIns="0" bIns="0" rtlCol="0">
            <a:spAutoFit/>
          </a:bodyPr>
          <a:lstStyle/>
          <a:p>
            <a:pPr algn="r"/>
            <a:r>
              <a:rPr lang="en-US" b="1" dirty="0">
                <a:solidFill>
                  <a:srgbClr val="5447A0"/>
                </a:solidFill>
                <a:latin typeface="Arial" charset="0"/>
                <a:ea typeface="Arial" charset="0"/>
                <a:cs typeface="Arial" charset="0"/>
              </a:rPr>
              <a:t>Low pH</a:t>
            </a:r>
          </a:p>
          <a:p>
            <a:pPr algn="r"/>
            <a:r>
              <a:rPr lang="en-US" b="1" dirty="0">
                <a:solidFill>
                  <a:srgbClr val="5447A0"/>
                </a:solidFill>
                <a:latin typeface="Arial" charset="0"/>
                <a:ea typeface="Arial" charset="0"/>
                <a:cs typeface="Arial" charset="0"/>
              </a:rPr>
              <a:t>Low O</a:t>
            </a:r>
            <a:r>
              <a:rPr lang="en-US" b="1" baseline="-25000" dirty="0">
                <a:solidFill>
                  <a:srgbClr val="5447A0"/>
                </a:solidFill>
                <a:latin typeface="Arial" charset="0"/>
                <a:ea typeface="Arial" charset="0"/>
                <a:cs typeface="Arial" charset="0"/>
              </a:rPr>
              <a:t>2</a:t>
            </a:r>
            <a:endParaRPr lang="en-US" b="1" dirty="0">
              <a:solidFill>
                <a:srgbClr val="5447A0"/>
              </a:solidFill>
              <a:latin typeface="Arial" charset="0"/>
              <a:ea typeface="Arial" charset="0"/>
              <a:cs typeface="Arial" charset="0"/>
            </a:endParaRPr>
          </a:p>
        </p:txBody>
      </p:sp>
      <p:sp>
        <p:nvSpPr>
          <p:cNvPr id="36" name="TextBox 35">
            <a:extLst>
              <a:ext uri="{FF2B5EF4-FFF2-40B4-BE49-F238E27FC236}">
                <a16:creationId xmlns:a16="http://schemas.microsoft.com/office/drawing/2014/main" id="{86CF4A99-8754-A74D-AB9F-561AF8C7BEFF}"/>
              </a:ext>
            </a:extLst>
          </p:cNvPr>
          <p:cNvSpPr txBox="1"/>
          <p:nvPr/>
        </p:nvSpPr>
        <p:spPr>
          <a:xfrm>
            <a:off x="703845" y="5166550"/>
            <a:ext cx="1290738" cy="523220"/>
          </a:xfrm>
          <a:prstGeom prst="rect">
            <a:avLst/>
          </a:prstGeom>
          <a:noFill/>
        </p:spPr>
        <p:txBody>
          <a:bodyPr wrap="none" rtlCol="0">
            <a:spAutoFit/>
          </a:bodyPr>
          <a:lstStyle/>
          <a:p>
            <a:r>
              <a:rPr lang="en-US" sz="1400" dirty="0"/>
              <a:t>40% O</a:t>
            </a:r>
            <a:r>
              <a:rPr lang="en-US" sz="1400" baseline="-25000" dirty="0"/>
              <a:t>2</a:t>
            </a:r>
            <a:endParaRPr lang="en-US" sz="1400" dirty="0"/>
          </a:p>
          <a:p>
            <a:r>
              <a:rPr lang="en-US" sz="1400" dirty="0"/>
              <a:t>pH 7.95, </a:t>
            </a:r>
            <a:r>
              <a:rPr lang="el-GR" sz="1400" dirty="0"/>
              <a:t>Ω</a:t>
            </a:r>
            <a:r>
              <a:rPr lang="en-US" sz="1400" baseline="-25000" dirty="0"/>
              <a:t>A</a:t>
            </a:r>
            <a:r>
              <a:rPr lang="en-US" sz="1400" dirty="0"/>
              <a:t> 1.1</a:t>
            </a:r>
          </a:p>
        </p:txBody>
      </p:sp>
      <p:sp>
        <p:nvSpPr>
          <p:cNvPr id="37" name="TextBox 36">
            <a:extLst>
              <a:ext uri="{FF2B5EF4-FFF2-40B4-BE49-F238E27FC236}">
                <a16:creationId xmlns:a16="http://schemas.microsoft.com/office/drawing/2014/main" id="{D3368FAE-0847-B148-BAE0-81CC90AA7188}"/>
              </a:ext>
            </a:extLst>
          </p:cNvPr>
          <p:cNvSpPr txBox="1"/>
          <p:nvPr/>
        </p:nvSpPr>
        <p:spPr>
          <a:xfrm>
            <a:off x="2214241" y="3805638"/>
            <a:ext cx="1290738" cy="523220"/>
          </a:xfrm>
          <a:prstGeom prst="rect">
            <a:avLst/>
          </a:prstGeom>
          <a:noFill/>
        </p:spPr>
        <p:txBody>
          <a:bodyPr wrap="none" rtlCol="0">
            <a:spAutoFit/>
          </a:bodyPr>
          <a:lstStyle/>
          <a:p>
            <a:r>
              <a:rPr lang="en-US" sz="1400" dirty="0"/>
              <a:t>100% O</a:t>
            </a:r>
            <a:r>
              <a:rPr lang="en-US" sz="1400" baseline="-25000" dirty="0"/>
              <a:t>2</a:t>
            </a:r>
            <a:endParaRPr lang="en-US" sz="1400" dirty="0"/>
          </a:p>
          <a:p>
            <a:r>
              <a:rPr lang="en-US" sz="1400" dirty="0"/>
              <a:t>pH 7.55, </a:t>
            </a:r>
            <a:r>
              <a:rPr lang="el-GR" sz="1400" dirty="0"/>
              <a:t>Ω</a:t>
            </a:r>
            <a:r>
              <a:rPr lang="en-US" sz="1400" baseline="-25000" dirty="0"/>
              <a:t>A</a:t>
            </a:r>
            <a:r>
              <a:rPr lang="en-US" sz="1400" dirty="0"/>
              <a:t> 0.5</a:t>
            </a:r>
          </a:p>
        </p:txBody>
      </p:sp>
      <p:sp>
        <p:nvSpPr>
          <p:cNvPr id="38" name="TextBox 37">
            <a:extLst>
              <a:ext uri="{FF2B5EF4-FFF2-40B4-BE49-F238E27FC236}">
                <a16:creationId xmlns:a16="http://schemas.microsoft.com/office/drawing/2014/main" id="{1D95E3BD-2A1D-FC4D-B80B-C84940BCE0B5}"/>
              </a:ext>
            </a:extLst>
          </p:cNvPr>
          <p:cNvSpPr txBox="1"/>
          <p:nvPr/>
        </p:nvSpPr>
        <p:spPr>
          <a:xfrm>
            <a:off x="2183163" y="5166550"/>
            <a:ext cx="1290738" cy="523220"/>
          </a:xfrm>
          <a:prstGeom prst="rect">
            <a:avLst/>
          </a:prstGeom>
          <a:noFill/>
        </p:spPr>
        <p:txBody>
          <a:bodyPr wrap="none" rtlCol="0">
            <a:spAutoFit/>
          </a:bodyPr>
          <a:lstStyle/>
          <a:p>
            <a:r>
              <a:rPr lang="en-US" sz="1400" dirty="0"/>
              <a:t>40% O</a:t>
            </a:r>
            <a:r>
              <a:rPr lang="en-US" sz="1400" baseline="-25000" dirty="0"/>
              <a:t>2</a:t>
            </a:r>
            <a:endParaRPr lang="en-US" sz="1400" dirty="0"/>
          </a:p>
          <a:p>
            <a:r>
              <a:rPr lang="en-US" sz="1400" dirty="0"/>
              <a:t>pH 7.55, </a:t>
            </a:r>
            <a:r>
              <a:rPr lang="el-GR" sz="1400" dirty="0"/>
              <a:t>Ω</a:t>
            </a:r>
            <a:r>
              <a:rPr lang="en-US" sz="1400" baseline="-25000" dirty="0"/>
              <a:t>A</a:t>
            </a:r>
            <a:r>
              <a:rPr lang="en-US" sz="1400" dirty="0"/>
              <a:t> 0.5</a:t>
            </a:r>
          </a:p>
        </p:txBody>
      </p:sp>
      <p:pic>
        <p:nvPicPr>
          <p:cNvPr id="40" name="Picture 39">
            <a:extLst>
              <a:ext uri="{FF2B5EF4-FFF2-40B4-BE49-F238E27FC236}">
                <a16:creationId xmlns:a16="http://schemas.microsoft.com/office/drawing/2014/main" id="{088B7332-764E-2E40-9870-BAAB61A8EED1}"/>
              </a:ext>
            </a:extLst>
          </p:cNvPr>
          <p:cNvPicPr>
            <a:picLocks noChangeAspect="1"/>
          </p:cNvPicPr>
          <p:nvPr/>
        </p:nvPicPr>
        <p:blipFill>
          <a:blip r:embed="rId3"/>
          <a:stretch>
            <a:fillRect/>
          </a:stretch>
        </p:blipFill>
        <p:spPr>
          <a:xfrm>
            <a:off x="4064706" y="2900183"/>
            <a:ext cx="4698502" cy="3132335"/>
          </a:xfrm>
          <a:prstGeom prst="rect">
            <a:avLst/>
          </a:prstGeom>
        </p:spPr>
      </p:pic>
      <p:sp>
        <p:nvSpPr>
          <p:cNvPr id="41" name="TextBox 40">
            <a:extLst>
              <a:ext uri="{FF2B5EF4-FFF2-40B4-BE49-F238E27FC236}">
                <a16:creationId xmlns:a16="http://schemas.microsoft.com/office/drawing/2014/main" id="{EDCF41C7-07A9-E245-96BA-464CDE325096}"/>
              </a:ext>
            </a:extLst>
          </p:cNvPr>
          <p:cNvSpPr txBox="1"/>
          <p:nvPr/>
        </p:nvSpPr>
        <p:spPr>
          <a:xfrm>
            <a:off x="4062045" y="1678380"/>
            <a:ext cx="4698503" cy="1200329"/>
          </a:xfrm>
          <a:prstGeom prst="rect">
            <a:avLst/>
          </a:prstGeom>
          <a:noFill/>
        </p:spPr>
        <p:txBody>
          <a:bodyPr wrap="square" rtlCol="0">
            <a:spAutoFit/>
          </a:bodyPr>
          <a:lstStyle/>
          <a:p>
            <a:pPr algn="ctr"/>
            <a:r>
              <a:rPr lang="en-US" sz="2400" b="1" dirty="0"/>
              <a:t>MOATS </a:t>
            </a:r>
          </a:p>
          <a:p>
            <a:pPr algn="ctr"/>
            <a:r>
              <a:rPr lang="en-US" sz="2400" dirty="0"/>
              <a:t>(Mobile ocean acidification treatment systems)</a:t>
            </a:r>
          </a:p>
        </p:txBody>
      </p:sp>
      <p:sp>
        <p:nvSpPr>
          <p:cNvPr id="3" name="TextBox 2">
            <a:extLst>
              <a:ext uri="{FF2B5EF4-FFF2-40B4-BE49-F238E27FC236}">
                <a16:creationId xmlns:a16="http://schemas.microsoft.com/office/drawing/2014/main" id="{0AE2634E-CDBC-B646-A137-7DE1106EA662}"/>
              </a:ext>
            </a:extLst>
          </p:cNvPr>
          <p:cNvSpPr txBox="1"/>
          <p:nvPr/>
        </p:nvSpPr>
        <p:spPr>
          <a:xfrm>
            <a:off x="28300" y="5826978"/>
            <a:ext cx="3741004" cy="646331"/>
          </a:xfrm>
          <a:prstGeom prst="rect">
            <a:avLst/>
          </a:prstGeom>
          <a:noFill/>
        </p:spPr>
        <p:txBody>
          <a:bodyPr wrap="square" rtlCol="0">
            <a:spAutoFit/>
          </a:bodyPr>
          <a:lstStyle/>
          <a:p>
            <a:r>
              <a:rPr lang="en-US" dirty="0"/>
              <a:t>Treatments calibrated to Puget Sound current and projected conditions </a:t>
            </a:r>
          </a:p>
        </p:txBody>
      </p:sp>
    </p:spTree>
    <p:extLst>
      <p:ext uri="{BB962C8B-B14F-4D97-AF65-F5344CB8AC3E}">
        <p14:creationId xmlns:p14="http://schemas.microsoft.com/office/powerpoint/2010/main" val="41310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1EE3-B1CD-2943-A3EB-3D77ADDC38FF}"/>
              </a:ext>
            </a:extLst>
          </p:cNvPr>
          <p:cNvSpPr>
            <a:spLocks noGrp="1"/>
          </p:cNvSpPr>
          <p:nvPr>
            <p:ph type="title"/>
          </p:nvPr>
        </p:nvSpPr>
        <p:spPr>
          <a:xfrm>
            <a:off x="667975" y="181176"/>
            <a:ext cx="7919695" cy="1325563"/>
          </a:xfrm>
        </p:spPr>
        <p:txBody>
          <a:bodyPr/>
          <a:lstStyle/>
          <a:p>
            <a:pPr algn="ctr"/>
            <a:r>
              <a:rPr lang="en-US" dirty="0"/>
              <a:t>Survival similar across lab altered pH and O</a:t>
            </a:r>
            <a:r>
              <a:rPr lang="en-US" baseline="-25000" dirty="0"/>
              <a:t>2</a:t>
            </a:r>
            <a:r>
              <a:rPr lang="en-US" dirty="0"/>
              <a:t> conditions</a:t>
            </a:r>
            <a:endParaRPr lang="en-US" baseline="-25000" dirty="0"/>
          </a:p>
        </p:txBody>
      </p:sp>
      <p:sp>
        <p:nvSpPr>
          <p:cNvPr id="4" name="TextBox 3">
            <a:extLst>
              <a:ext uri="{FF2B5EF4-FFF2-40B4-BE49-F238E27FC236}">
                <a16:creationId xmlns:a16="http://schemas.microsoft.com/office/drawing/2014/main" id="{E929BC66-3124-6443-95B1-E9DB5D88BDF7}"/>
              </a:ext>
            </a:extLst>
          </p:cNvPr>
          <p:cNvSpPr txBox="1"/>
          <p:nvPr/>
        </p:nvSpPr>
        <p:spPr>
          <a:xfrm>
            <a:off x="667975" y="3832886"/>
            <a:ext cx="1290738" cy="523220"/>
          </a:xfrm>
          <a:prstGeom prst="rect">
            <a:avLst/>
          </a:prstGeom>
          <a:noFill/>
        </p:spPr>
        <p:txBody>
          <a:bodyPr wrap="none" rtlCol="0">
            <a:spAutoFit/>
          </a:bodyPr>
          <a:lstStyle/>
          <a:p>
            <a:r>
              <a:rPr lang="en-US" sz="1400" dirty="0"/>
              <a:t>100% O</a:t>
            </a:r>
            <a:r>
              <a:rPr lang="en-US" sz="1400" baseline="-25000" dirty="0"/>
              <a:t>2</a:t>
            </a:r>
            <a:endParaRPr lang="en-US" sz="1400" dirty="0"/>
          </a:p>
          <a:p>
            <a:r>
              <a:rPr lang="en-US" sz="1400" dirty="0"/>
              <a:t>pH 7.95, </a:t>
            </a:r>
            <a:r>
              <a:rPr lang="el-GR" sz="1400" dirty="0"/>
              <a:t>Ω</a:t>
            </a:r>
            <a:r>
              <a:rPr lang="en-US" sz="1400" baseline="-25000" dirty="0"/>
              <a:t>A</a:t>
            </a:r>
            <a:r>
              <a:rPr lang="en-US" sz="1400" dirty="0"/>
              <a:t> 1.1</a:t>
            </a:r>
          </a:p>
        </p:txBody>
      </p:sp>
      <p:sp>
        <p:nvSpPr>
          <p:cNvPr id="10" name="TextBox 9">
            <a:extLst>
              <a:ext uri="{FF2B5EF4-FFF2-40B4-BE49-F238E27FC236}">
                <a16:creationId xmlns:a16="http://schemas.microsoft.com/office/drawing/2014/main" id="{B3CE4C29-321B-694A-AA7E-D98F67E27E07}"/>
              </a:ext>
            </a:extLst>
          </p:cNvPr>
          <p:cNvSpPr txBox="1"/>
          <p:nvPr/>
        </p:nvSpPr>
        <p:spPr>
          <a:xfrm>
            <a:off x="1785310" y="2727471"/>
            <a:ext cx="886781" cy="400110"/>
          </a:xfrm>
          <a:prstGeom prst="rect">
            <a:avLst/>
          </a:prstGeom>
          <a:noFill/>
        </p:spPr>
        <p:txBody>
          <a:bodyPr wrap="none" rtlCol="0">
            <a:spAutoFit/>
          </a:bodyPr>
          <a:lstStyle/>
          <a:p>
            <a:r>
              <a:rPr lang="en-US" sz="2000" b="1" dirty="0"/>
              <a:t>pH, </a:t>
            </a:r>
            <a:r>
              <a:rPr lang="el-GR" sz="2000" b="1" dirty="0"/>
              <a:t>Ω</a:t>
            </a:r>
            <a:r>
              <a:rPr lang="en-US" sz="2000" b="1" baseline="-25000" dirty="0"/>
              <a:t>A</a:t>
            </a:r>
            <a:endParaRPr lang="en-US" sz="2000" b="1" dirty="0"/>
          </a:p>
        </p:txBody>
      </p:sp>
      <p:sp>
        <p:nvSpPr>
          <p:cNvPr id="11" name="TextBox 10">
            <a:extLst>
              <a:ext uri="{FF2B5EF4-FFF2-40B4-BE49-F238E27FC236}">
                <a16:creationId xmlns:a16="http://schemas.microsoft.com/office/drawing/2014/main" id="{A553C3CD-9DD1-1444-A4F6-ABCFF3515515}"/>
              </a:ext>
            </a:extLst>
          </p:cNvPr>
          <p:cNvSpPr txBox="1"/>
          <p:nvPr/>
        </p:nvSpPr>
        <p:spPr>
          <a:xfrm>
            <a:off x="-22636" y="4130114"/>
            <a:ext cx="444352" cy="400110"/>
          </a:xfrm>
          <a:prstGeom prst="rect">
            <a:avLst/>
          </a:prstGeom>
          <a:noFill/>
        </p:spPr>
        <p:txBody>
          <a:bodyPr wrap="none" rtlCol="0">
            <a:spAutoFit/>
          </a:bodyPr>
          <a:lstStyle/>
          <a:p>
            <a:r>
              <a:rPr lang="en-US" sz="2000" b="1" dirty="0"/>
              <a:t>O</a:t>
            </a:r>
            <a:r>
              <a:rPr lang="en-US" sz="2000" b="1" baseline="-25000" dirty="0"/>
              <a:t>2</a:t>
            </a:r>
          </a:p>
        </p:txBody>
      </p:sp>
      <p:sp>
        <p:nvSpPr>
          <p:cNvPr id="16" name="TextBox 15">
            <a:extLst>
              <a:ext uri="{FF2B5EF4-FFF2-40B4-BE49-F238E27FC236}">
                <a16:creationId xmlns:a16="http://schemas.microsoft.com/office/drawing/2014/main" id="{BD217265-5A39-3044-A597-7C0A43CB47C1}"/>
              </a:ext>
            </a:extLst>
          </p:cNvPr>
          <p:cNvSpPr txBox="1"/>
          <p:nvPr/>
        </p:nvSpPr>
        <p:spPr>
          <a:xfrm>
            <a:off x="582149" y="1741625"/>
            <a:ext cx="2824867" cy="830997"/>
          </a:xfrm>
          <a:prstGeom prst="rect">
            <a:avLst/>
          </a:prstGeom>
          <a:noFill/>
        </p:spPr>
        <p:txBody>
          <a:bodyPr wrap="square" rtlCol="0">
            <a:spAutoFit/>
          </a:bodyPr>
          <a:lstStyle/>
          <a:p>
            <a:pPr algn="ctr"/>
            <a:r>
              <a:rPr lang="en-US" sz="2400" b="1" dirty="0"/>
              <a:t>juveniles exposed for 9 days</a:t>
            </a:r>
          </a:p>
        </p:txBody>
      </p:sp>
      <p:sp>
        <p:nvSpPr>
          <p:cNvPr id="23" name="Rectangle 22">
            <a:extLst>
              <a:ext uri="{FF2B5EF4-FFF2-40B4-BE49-F238E27FC236}">
                <a16:creationId xmlns:a16="http://schemas.microsoft.com/office/drawing/2014/main" id="{07C89F32-AE88-0647-AB96-916A8720D9B8}"/>
              </a:ext>
            </a:extLst>
          </p:cNvPr>
          <p:cNvSpPr/>
          <p:nvPr/>
        </p:nvSpPr>
        <p:spPr>
          <a:xfrm>
            <a:off x="515265" y="3127580"/>
            <a:ext cx="3171866" cy="25621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6CDB531-491B-A84E-88A5-9F1BFA16E5AD}"/>
              </a:ext>
            </a:extLst>
          </p:cNvPr>
          <p:cNvCxnSpPr>
            <a:cxnSpLocks/>
            <a:stCxn id="23" idx="2"/>
          </p:cNvCxnSpPr>
          <p:nvPr/>
        </p:nvCxnSpPr>
        <p:spPr>
          <a:xfrm flipV="1">
            <a:off x="2101198" y="3127580"/>
            <a:ext cx="6428" cy="25621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C76CE2-CE00-4B49-A7F7-B3D20D3F7002}"/>
              </a:ext>
            </a:extLst>
          </p:cNvPr>
          <p:cNvCxnSpPr>
            <a:cxnSpLocks/>
            <a:stCxn id="23" idx="3"/>
          </p:cNvCxnSpPr>
          <p:nvPr/>
        </p:nvCxnSpPr>
        <p:spPr>
          <a:xfrm flipH="1" flipV="1">
            <a:off x="521827" y="4366571"/>
            <a:ext cx="3165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2E3000-9D0E-8F42-8711-410C3DE225E4}"/>
              </a:ext>
            </a:extLst>
          </p:cNvPr>
          <p:cNvSpPr txBox="1"/>
          <p:nvPr/>
        </p:nvSpPr>
        <p:spPr>
          <a:xfrm>
            <a:off x="847614" y="3218499"/>
            <a:ext cx="974626" cy="553998"/>
          </a:xfrm>
          <a:prstGeom prst="rect">
            <a:avLst/>
          </a:prstGeom>
          <a:solidFill>
            <a:schemeClr val="bg1"/>
          </a:solidFill>
        </p:spPr>
        <p:txBody>
          <a:bodyPr wrap="none" lIns="0" tIns="0" rIns="0" bIns="0" rtlCol="0">
            <a:spAutoFit/>
          </a:bodyPr>
          <a:lstStyle/>
          <a:p>
            <a:pPr algn="r"/>
            <a:r>
              <a:rPr lang="en-US" b="1" dirty="0">
                <a:solidFill>
                  <a:srgbClr val="FF4F54"/>
                </a:solidFill>
                <a:latin typeface="Arial" charset="0"/>
                <a:ea typeface="Arial" charset="0"/>
                <a:cs typeface="Arial" charset="0"/>
              </a:rPr>
              <a:t>Norm pH</a:t>
            </a:r>
          </a:p>
          <a:p>
            <a:pPr algn="r"/>
            <a:r>
              <a:rPr lang="en-US" b="1" dirty="0">
                <a:solidFill>
                  <a:srgbClr val="FF4F54"/>
                </a:solidFill>
                <a:latin typeface="Arial" charset="0"/>
                <a:ea typeface="Arial" charset="0"/>
                <a:cs typeface="Arial" charset="0"/>
              </a:rPr>
              <a:t>Norm O</a:t>
            </a:r>
            <a:r>
              <a:rPr lang="en-US" b="1" baseline="-25000" dirty="0">
                <a:solidFill>
                  <a:srgbClr val="FF4F54"/>
                </a:solidFill>
                <a:latin typeface="Arial" charset="0"/>
                <a:ea typeface="Arial" charset="0"/>
                <a:cs typeface="Arial" charset="0"/>
              </a:rPr>
              <a:t>2 </a:t>
            </a:r>
            <a:endParaRPr lang="en-US" b="1" dirty="0">
              <a:solidFill>
                <a:srgbClr val="FF4F54"/>
              </a:solidFill>
              <a:latin typeface="Arial" charset="0"/>
              <a:ea typeface="Arial" charset="0"/>
              <a:cs typeface="Arial" charset="0"/>
            </a:endParaRPr>
          </a:p>
        </p:txBody>
      </p:sp>
      <p:sp>
        <p:nvSpPr>
          <p:cNvPr id="33" name="TextBox 32">
            <a:extLst>
              <a:ext uri="{FF2B5EF4-FFF2-40B4-BE49-F238E27FC236}">
                <a16:creationId xmlns:a16="http://schemas.microsoft.com/office/drawing/2014/main" id="{A5B031AB-2702-AC47-93AB-EA9CB3A552A7}"/>
              </a:ext>
            </a:extLst>
          </p:cNvPr>
          <p:cNvSpPr txBox="1"/>
          <p:nvPr/>
        </p:nvSpPr>
        <p:spPr>
          <a:xfrm>
            <a:off x="918203" y="4666705"/>
            <a:ext cx="790281" cy="276999"/>
          </a:xfrm>
          <a:prstGeom prst="rect">
            <a:avLst/>
          </a:prstGeom>
          <a:solidFill>
            <a:schemeClr val="bg1"/>
          </a:solidFill>
        </p:spPr>
        <p:txBody>
          <a:bodyPr wrap="none" lIns="0" tIns="0" rIns="0" bIns="0" rtlCol="0">
            <a:spAutoFit/>
          </a:bodyPr>
          <a:lstStyle/>
          <a:p>
            <a:pPr algn="r"/>
            <a:r>
              <a:rPr lang="en-US" b="1" dirty="0">
                <a:solidFill>
                  <a:srgbClr val="00B0F0"/>
                </a:solidFill>
                <a:latin typeface="Arial" charset="0"/>
                <a:ea typeface="Arial" charset="0"/>
                <a:cs typeface="Arial" charset="0"/>
              </a:rPr>
              <a:t>Low O</a:t>
            </a:r>
            <a:r>
              <a:rPr lang="en-US" b="1" baseline="-25000" dirty="0">
                <a:solidFill>
                  <a:srgbClr val="00B0F0"/>
                </a:solidFill>
                <a:latin typeface="Arial" charset="0"/>
                <a:ea typeface="Arial" charset="0"/>
                <a:cs typeface="Arial" charset="0"/>
              </a:rPr>
              <a:t>2</a:t>
            </a:r>
            <a:endParaRPr lang="en-US" b="1" dirty="0">
              <a:solidFill>
                <a:srgbClr val="00B0F0"/>
              </a:solidFill>
              <a:latin typeface="Arial" charset="0"/>
              <a:ea typeface="Arial" charset="0"/>
              <a:cs typeface="Arial" charset="0"/>
            </a:endParaRPr>
          </a:p>
        </p:txBody>
      </p:sp>
      <p:sp>
        <p:nvSpPr>
          <p:cNvPr id="34" name="TextBox 33">
            <a:extLst>
              <a:ext uri="{FF2B5EF4-FFF2-40B4-BE49-F238E27FC236}">
                <a16:creationId xmlns:a16="http://schemas.microsoft.com/office/drawing/2014/main" id="{CF847977-ECC5-B54D-AD3F-E4FCF0E6B891}"/>
              </a:ext>
            </a:extLst>
          </p:cNvPr>
          <p:cNvSpPr txBox="1"/>
          <p:nvPr/>
        </p:nvSpPr>
        <p:spPr>
          <a:xfrm>
            <a:off x="2464716" y="3356998"/>
            <a:ext cx="833562" cy="276999"/>
          </a:xfrm>
          <a:prstGeom prst="rect">
            <a:avLst/>
          </a:prstGeom>
          <a:solidFill>
            <a:schemeClr val="bg1"/>
          </a:solidFill>
        </p:spPr>
        <p:txBody>
          <a:bodyPr wrap="none" lIns="0" tIns="0" rIns="0" bIns="0" rtlCol="0">
            <a:spAutoFit/>
          </a:bodyPr>
          <a:lstStyle/>
          <a:p>
            <a:pPr algn="r"/>
            <a:r>
              <a:rPr lang="en-US" b="1" dirty="0">
                <a:solidFill>
                  <a:srgbClr val="00B050"/>
                </a:solidFill>
                <a:latin typeface="Arial" charset="0"/>
                <a:ea typeface="Arial" charset="0"/>
                <a:cs typeface="Arial" charset="0"/>
              </a:rPr>
              <a:t>Low pH</a:t>
            </a:r>
          </a:p>
        </p:txBody>
      </p:sp>
      <p:sp>
        <p:nvSpPr>
          <p:cNvPr id="35" name="TextBox 34">
            <a:extLst>
              <a:ext uri="{FF2B5EF4-FFF2-40B4-BE49-F238E27FC236}">
                <a16:creationId xmlns:a16="http://schemas.microsoft.com/office/drawing/2014/main" id="{9C84B6CA-1050-7849-98FA-3A5CC92EEE59}"/>
              </a:ext>
            </a:extLst>
          </p:cNvPr>
          <p:cNvSpPr txBox="1"/>
          <p:nvPr/>
        </p:nvSpPr>
        <p:spPr>
          <a:xfrm>
            <a:off x="2431352" y="4516069"/>
            <a:ext cx="833562" cy="553998"/>
          </a:xfrm>
          <a:prstGeom prst="rect">
            <a:avLst/>
          </a:prstGeom>
          <a:solidFill>
            <a:schemeClr val="bg1"/>
          </a:solidFill>
        </p:spPr>
        <p:txBody>
          <a:bodyPr wrap="none" lIns="0" tIns="0" rIns="0" bIns="0" rtlCol="0">
            <a:spAutoFit/>
          </a:bodyPr>
          <a:lstStyle/>
          <a:p>
            <a:pPr algn="r"/>
            <a:r>
              <a:rPr lang="en-US" b="1" dirty="0">
                <a:solidFill>
                  <a:srgbClr val="5447A0"/>
                </a:solidFill>
                <a:latin typeface="Arial" charset="0"/>
                <a:ea typeface="Arial" charset="0"/>
                <a:cs typeface="Arial" charset="0"/>
              </a:rPr>
              <a:t>Low pH</a:t>
            </a:r>
          </a:p>
          <a:p>
            <a:pPr algn="r"/>
            <a:r>
              <a:rPr lang="en-US" b="1" dirty="0">
                <a:solidFill>
                  <a:srgbClr val="5447A0"/>
                </a:solidFill>
                <a:latin typeface="Arial" charset="0"/>
                <a:ea typeface="Arial" charset="0"/>
                <a:cs typeface="Arial" charset="0"/>
              </a:rPr>
              <a:t>Low O</a:t>
            </a:r>
            <a:r>
              <a:rPr lang="en-US" b="1" baseline="-25000" dirty="0">
                <a:solidFill>
                  <a:srgbClr val="5447A0"/>
                </a:solidFill>
                <a:latin typeface="Arial" charset="0"/>
                <a:ea typeface="Arial" charset="0"/>
                <a:cs typeface="Arial" charset="0"/>
              </a:rPr>
              <a:t>2</a:t>
            </a:r>
            <a:endParaRPr lang="en-US" b="1" dirty="0">
              <a:solidFill>
                <a:srgbClr val="5447A0"/>
              </a:solidFill>
              <a:latin typeface="Arial" charset="0"/>
              <a:ea typeface="Arial" charset="0"/>
              <a:cs typeface="Arial" charset="0"/>
            </a:endParaRPr>
          </a:p>
        </p:txBody>
      </p:sp>
      <p:sp>
        <p:nvSpPr>
          <p:cNvPr id="36" name="TextBox 35">
            <a:extLst>
              <a:ext uri="{FF2B5EF4-FFF2-40B4-BE49-F238E27FC236}">
                <a16:creationId xmlns:a16="http://schemas.microsoft.com/office/drawing/2014/main" id="{86CF4A99-8754-A74D-AB9F-561AF8C7BEFF}"/>
              </a:ext>
            </a:extLst>
          </p:cNvPr>
          <p:cNvSpPr txBox="1"/>
          <p:nvPr/>
        </p:nvSpPr>
        <p:spPr>
          <a:xfrm>
            <a:off x="703845" y="5166550"/>
            <a:ext cx="1290738" cy="523220"/>
          </a:xfrm>
          <a:prstGeom prst="rect">
            <a:avLst/>
          </a:prstGeom>
          <a:noFill/>
        </p:spPr>
        <p:txBody>
          <a:bodyPr wrap="none" rtlCol="0">
            <a:spAutoFit/>
          </a:bodyPr>
          <a:lstStyle/>
          <a:p>
            <a:r>
              <a:rPr lang="en-US" sz="1400" dirty="0"/>
              <a:t>40% O</a:t>
            </a:r>
            <a:r>
              <a:rPr lang="en-US" sz="1400" baseline="-25000" dirty="0"/>
              <a:t>2</a:t>
            </a:r>
            <a:endParaRPr lang="en-US" sz="1400" dirty="0"/>
          </a:p>
          <a:p>
            <a:r>
              <a:rPr lang="en-US" sz="1400" dirty="0"/>
              <a:t>pH 7.95, </a:t>
            </a:r>
            <a:r>
              <a:rPr lang="el-GR" sz="1400" dirty="0"/>
              <a:t>Ω</a:t>
            </a:r>
            <a:r>
              <a:rPr lang="en-US" sz="1400" baseline="-25000" dirty="0"/>
              <a:t>A</a:t>
            </a:r>
            <a:r>
              <a:rPr lang="en-US" sz="1400" dirty="0"/>
              <a:t> 1.1</a:t>
            </a:r>
          </a:p>
        </p:txBody>
      </p:sp>
      <p:sp>
        <p:nvSpPr>
          <p:cNvPr id="37" name="TextBox 36">
            <a:extLst>
              <a:ext uri="{FF2B5EF4-FFF2-40B4-BE49-F238E27FC236}">
                <a16:creationId xmlns:a16="http://schemas.microsoft.com/office/drawing/2014/main" id="{D3368FAE-0847-B148-BAE0-81CC90AA7188}"/>
              </a:ext>
            </a:extLst>
          </p:cNvPr>
          <p:cNvSpPr txBox="1"/>
          <p:nvPr/>
        </p:nvSpPr>
        <p:spPr>
          <a:xfrm>
            <a:off x="2214241" y="3805638"/>
            <a:ext cx="1290738" cy="523220"/>
          </a:xfrm>
          <a:prstGeom prst="rect">
            <a:avLst/>
          </a:prstGeom>
          <a:noFill/>
        </p:spPr>
        <p:txBody>
          <a:bodyPr wrap="none" rtlCol="0">
            <a:spAutoFit/>
          </a:bodyPr>
          <a:lstStyle/>
          <a:p>
            <a:r>
              <a:rPr lang="en-US" sz="1400" dirty="0"/>
              <a:t>100% O</a:t>
            </a:r>
            <a:r>
              <a:rPr lang="en-US" sz="1400" baseline="-25000" dirty="0"/>
              <a:t>2</a:t>
            </a:r>
            <a:endParaRPr lang="en-US" sz="1400" dirty="0"/>
          </a:p>
          <a:p>
            <a:r>
              <a:rPr lang="en-US" sz="1400" dirty="0"/>
              <a:t>pH 7.55, </a:t>
            </a:r>
            <a:r>
              <a:rPr lang="el-GR" sz="1400" dirty="0"/>
              <a:t>Ω</a:t>
            </a:r>
            <a:r>
              <a:rPr lang="en-US" sz="1400" baseline="-25000" dirty="0"/>
              <a:t>A</a:t>
            </a:r>
            <a:r>
              <a:rPr lang="en-US" sz="1400" dirty="0"/>
              <a:t> 0.5</a:t>
            </a:r>
          </a:p>
        </p:txBody>
      </p:sp>
      <p:sp>
        <p:nvSpPr>
          <p:cNvPr id="38" name="TextBox 37">
            <a:extLst>
              <a:ext uri="{FF2B5EF4-FFF2-40B4-BE49-F238E27FC236}">
                <a16:creationId xmlns:a16="http://schemas.microsoft.com/office/drawing/2014/main" id="{1D95E3BD-2A1D-FC4D-B80B-C84940BCE0B5}"/>
              </a:ext>
            </a:extLst>
          </p:cNvPr>
          <p:cNvSpPr txBox="1"/>
          <p:nvPr/>
        </p:nvSpPr>
        <p:spPr>
          <a:xfrm>
            <a:off x="2183163" y="5166550"/>
            <a:ext cx="1290738" cy="523220"/>
          </a:xfrm>
          <a:prstGeom prst="rect">
            <a:avLst/>
          </a:prstGeom>
          <a:noFill/>
        </p:spPr>
        <p:txBody>
          <a:bodyPr wrap="none" rtlCol="0">
            <a:spAutoFit/>
          </a:bodyPr>
          <a:lstStyle/>
          <a:p>
            <a:r>
              <a:rPr lang="en-US" sz="1400" dirty="0"/>
              <a:t>40% O</a:t>
            </a:r>
            <a:r>
              <a:rPr lang="en-US" sz="1400" baseline="-25000" dirty="0"/>
              <a:t>2</a:t>
            </a:r>
            <a:endParaRPr lang="en-US" sz="1400" dirty="0"/>
          </a:p>
          <a:p>
            <a:r>
              <a:rPr lang="en-US" sz="1400" dirty="0"/>
              <a:t>pH 7.55, </a:t>
            </a:r>
            <a:r>
              <a:rPr lang="el-GR" sz="1400" dirty="0"/>
              <a:t>Ω</a:t>
            </a:r>
            <a:r>
              <a:rPr lang="en-US" sz="1400" baseline="-25000" dirty="0"/>
              <a:t>A</a:t>
            </a:r>
            <a:r>
              <a:rPr lang="en-US" sz="1400" dirty="0"/>
              <a:t> 0.5</a:t>
            </a:r>
          </a:p>
        </p:txBody>
      </p:sp>
      <p:pic>
        <p:nvPicPr>
          <p:cNvPr id="40" name="Picture 39">
            <a:extLst>
              <a:ext uri="{FF2B5EF4-FFF2-40B4-BE49-F238E27FC236}">
                <a16:creationId xmlns:a16="http://schemas.microsoft.com/office/drawing/2014/main" id="{088B7332-764E-2E40-9870-BAAB61A8EED1}"/>
              </a:ext>
            </a:extLst>
          </p:cNvPr>
          <p:cNvPicPr>
            <a:picLocks noChangeAspect="1"/>
          </p:cNvPicPr>
          <p:nvPr/>
        </p:nvPicPr>
        <p:blipFill>
          <a:blip r:embed="rId3"/>
          <a:stretch>
            <a:fillRect/>
          </a:stretch>
        </p:blipFill>
        <p:spPr>
          <a:xfrm>
            <a:off x="4064706" y="2900183"/>
            <a:ext cx="4698502" cy="3132335"/>
          </a:xfrm>
          <a:prstGeom prst="rect">
            <a:avLst/>
          </a:prstGeom>
        </p:spPr>
      </p:pic>
      <p:sp>
        <p:nvSpPr>
          <p:cNvPr id="41" name="TextBox 40">
            <a:extLst>
              <a:ext uri="{FF2B5EF4-FFF2-40B4-BE49-F238E27FC236}">
                <a16:creationId xmlns:a16="http://schemas.microsoft.com/office/drawing/2014/main" id="{EDCF41C7-07A9-E245-96BA-464CDE325096}"/>
              </a:ext>
            </a:extLst>
          </p:cNvPr>
          <p:cNvSpPr txBox="1"/>
          <p:nvPr/>
        </p:nvSpPr>
        <p:spPr>
          <a:xfrm>
            <a:off x="4062045" y="1678380"/>
            <a:ext cx="4698503" cy="1200329"/>
          </a:xfrm>
          <a:prstGeom prst="rect">
            <a:avLst/>
          </a:prstGeom>
          <a:noFill/>
        </p:spPr>
        <p:txBody>
          <a:bodyPr wrap="square" rtlCol="0">
            <a:spAutoFit/>
          </a:bodyPr>
          <a:lstStyle/>
          <a:p>
            <a:pPr algn="ctr"/>
            <a:r>
              <a:rPr lang="en-US" sz="2400" b="1" dirty="0"/>
              <a:t>MOATS </a:t>
            </a:r>
          </a:p>
          <a:p>
            <a:pPr algn="ctr"/>
            <a:r>
              <a:rPr lang="en-US" sz="2400" dirty="0"/>
              <a:t>(Mobile ocean acidification treatment systems)</a:t>
            </a:r>
          </a:p>
        </p:txBody>
      </p:sp>
      <p:sp>
        <p:nvSpPr>
          <p:cNvPr id="3" name="Rectangle 2">
            <a:extLst>
              <a:ext uri="{FF2B5EF4-FFF2-40B4-BE49-F238E27FC236}">
                <a16:creationId xmlns:a16="http://schemas.microsoft.com/office/drawing/2014/main" id="{248017D5-9AA1-B846-95F3-A184F39F496A}"/>
              </a:ext>
            </a:extLst>
          </p:cNvPr>
          <p:cNvSpPr/>
          <p:nvPr/>
        </p:nvSpPr>
        <p:spPr>
          <a:xfrm>
            <a:off x="4044221" y="1741625"/>
            <a:ext cx="4788894" cy="443366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A1667FC-AB52-8E4C-BE77-BCFBC410BFC1}"/>
              </a:ext>
            </a:extLst>
          </p:cNvPr>
          <p:cNvSpPr txBox="1"/>
          <p:nvPr/>
        </p:nvSpPr>
        <p:spPr>
          <a:xfrm>
            <a:off x="3504979" y="2102597"/>
            <a:ext cx="5953125" cy="400110"/>
          </a:xfrm>
          <a:prstGeom prst="rect">
            <a:avLst/>
          </a:prstGeom>
          <a:noFill/>
        </p:spPr>
        <p:txBody>
          <a:bodyPr wrap="square" rtlCol="0">
            <a:spAutoFit/>
          </a:bodyPr>
          <a:lstStyle/>
          <a:p>
            <a:pPr marL="342900" indent="-342900">
              <a:buFont typeface="Arial" panose="020B0604020202020204" pitchFamily="34" charset="0"/>
              <a:buChar char="•"/>
            </a:pPr>
            <a:r>
              <a:rPr lang="en-US" sz="2000" b="1" dirty="0"/>
              <a:t>Survival ~ 75% across groups</a:t>
            </a:r>
          </a:p>
        </p:txBody>
      </p:sp>
      <p:grpSp>
        <p:nvGrpSpPr>
          <p:cNvPr id="12" name="Group 11">
            <a:extLst>
              <a:ext uri="{FF2B5EF4-FFF2-40B4-BE49-F238E27FC236}">
                <a16:creationId xmlns:a16="http://schemas.microsoft.com/office/drawing/2014/main" id="{49A38CC0-0381-E244-81A6-A49B057D2F54}"/>
              </a:ext>
            </a:extLst>
          </p:cNvPr>
          <p:cNvGrpSpPr/>
          <p:nvPr/>
        </p:nvGrpSpPr>
        <p:grpSpPr>
          <a:xfrm>
            <a:off x="3665917" y="2586225"/>
            <a:ext cx="4976697" cy="2431937"/>
            <a:chOff x="3875711" y="2827620"/>
            <a:chExt cx="4976697" cy="2431937"/>
          </a:xfrm>
        </p:grpSpPr>
        <p:pic>
          <p:nvPicPr>
            <p:cNvPr id="21" name="Picture 2" descr="https://lh6.googleusercontent.com/gzKsWw18Nsn0fQ09pcCn0Ek7ge7kSRAtTDZQ8T58G2bvr1M9ypbiV99nZ0u_aACRcPkchmkiUNg5b2LCuNZ2BH-qmyfdiG9hlDAGDtvlNK2cAWIo4EIi2IgUBcRhbqd_0artzOc8">
              <a:extLst>
                <a:ext uri="{FF2B5EF4-FFF2-40B4-BE49-F238E27FC236}">
                  <a16:creationId xmlns:a16="http://schemas.microsoft.com/office/drawing/2014/main" id="{ACB12C37-823D-FE4A-95E5-0D5D0E0F9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5711" y="3050350"/>
              <a:ext cx="4976697" cy="22092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505206-CBBB-4E4A-BE5C-F990020566B2}"/>
                </a:ext>
              </a:extLst>
            </p:cNvPr>
            <p:cNvSpPr txBox="1"/>
            <p:nvPr/>
          </p:nvSpPr>
          <p:spPr>
            <a:xfrm>
              <a:off x="4155826" y="2827620"/>
              <a:ext cx="3555012" cy="307777"/>
            </a:xfrm>
            <a:prstGeom prst="rect">
              <a:avLst/>
            </a:prstGeom>
            <a:noFill/>
          </p:spPr>
          <p:txBody>
            <a:bodyPr wrap="none" rtlCol="0">
              <a:spAutoFit/>
            </a:bodyPr>
            <a:lstStyle/>
            <a:p>
              <a:r>
                <a:rPr lang="en-US" sz="1400" dirty="0"/>
                <a:t>Kaplan-Meyer survival curves for 4 treatments</a:t>
              </a:r>
            </a:p>
          </p:txBody>
        </p:sp>
      </p:grpSp>
      <p:sp>
        <p:nvSpPr>
          <p:cNvPr id="9" name="Rectangle 2">
            <a:extLst>
              <a:ext uri="{FF2B5EF4-FFF2-40B4-BE49-F238E27FC236}">
                <a16:creationId xmlns:a16="http://schemas.microsoft.com/office/drawing/2014/main" id="{37D2374A-AC84-6E4E-9A55-6ED105404A71}"/>
              </a:ext>
            </a:extLst>
          </p:cNvPr>
          <p:cNvSpPr>
            <a:spLocks noChangeArrowheads="1"/>
          </p:cNvSpPr>
          <p:nvPr/>
        </p:nvSpPr>
        <p:spPr bwMode="auto">
          <a:xfrm>
            <a:off x="3067794" y="598688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8">
            <a:extLst>
              <a:ext uri="{FF2B5EF4-FFF2-40B4-BE49-F238E27FC236}">
                <a16:creationId xmlns:a16="http://schemas.microsoft.com/office/drawing/2014/main" id="{EBF0A66D-2ED2-C84A-8E66-7317023A53B5}"/>
              </a:ext>
            </a:extLst>
          </p:cNvPr>
          <p:cNvSpPr/>
          <p:nvPr/>
        </p:nvSpPr>
        <p:spPr>
          <a:xfrm>
            <a:off x="51715" y="1741624"/>
            <a:ext cx="3751429" cy="477695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987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1EE3-B1CD-2943-A3EB-3D77ADDC38FF}"/>
              </a:ext>
            </a:extLst>
          </p:cNvPr>
          <p:cNvSpPr>
            <a:spLocks noGrp="1"/>
          </p:cNvSpPr>
          <p:nvPr>
            <p:ph type="title"/>
          </p:nvPr>
        </p:nvSpPr>
        <p:spPr>
          <a:xfrm>
            <a:off x="667975" y="181176"/>
            <a:ext cx="7919695" cy="1325563"/>
          </a:xfrm>
        </p:spPr>
        <p:txBody>
          <a:bodyPr/>
          <a:lstStyle/>
          <a:p>
            <a:pPr algn="ctr"/>
            <a:r>
              <a:rPr lang="en-US" dirty="0"/>
              <a:t>Survival similar across lab altered pH and O</a:t>
            </a:r>
            <a:r>
              <a:rPr lang="en-US" baseline="-25000" dirty="0"/>
              <a:t>2</a:t>
            </a:r>
            <a:r>
              <a:rPr lang="en-US" dirty="0"/>
              <a:t> conditions</a:t>
            </a:r>
            <a:endParaRPr lang="en-US" baseline="-25000" dirty="0"/>
          </a:p>
        </p:txBody>
      </p:sp>
      <p:sp>
        <p:nvSpPr>
          <p:cNvPr id="4" name="TextBox 3">
            <a:extLst>
              <a:ext uri="{FF2B5EF4-FFF2-40B4-BE49-F238E27FC236}">
                <a16:creationId xmlns:a16="http://schemas.microsoft.com/office/drawing/2014/main" id="{E929BC66-3124-6443-95B1-E9DB5D88BDF7}"/>
              </a:ext>
            </a:extLst>
          </p:cNvPr>
          <p:cNvSpPr txBox="1"/>
          <p:nvPr/>
        </p:nvSpPr>
        <p:spPr>
          <a:xfrm>
            <a:off x="667975" y="3832886"/>
            <a:ext cx="1290738" cy="523220"/>
          </a:xfrm>
          <a:prstGeom prst="rect">
            <a:avLst/>
          </a:prstGeom>
          <a:noFill/>
        </p:spPr>
        <p:txBody>
          <a:bodyPr wrap="none" rtlCol="0">
            <a:spAutoFit/>
          </a:bodyPr>
          <a:lstStyle/>
          <a:p>
            <a:r>
              <a:rPr lang="en-US" sz="1400" dirty="0"/>
              <a:t>100% O</a:t>
            </a:r>
            <a:r>
              <a:rPr lang="en-US" sz="1400" baseline="-25000" dirty="0"/>
              <a:t>2</a:t>
            </a:r>
            <a:endParaRPr lang="en-US" sz="1400" dirty="0"/>
          </a:p>
          <a:p>
            <a:r>
              <a:rPr lang="en-US" sz="1400" dirty="0"/>
              <a:t>pH 7.95, </a:t>
            </a:r>
            <a:r>
              <a:rPr lang="el-GR" sz="1400" dirty="0"/>
              <a:t>Ω</a:t>
            </a:r>
            <a:r>
              <a:rPr lang="en-US" sz="1400" baseline="-25000" dirty="0"/>
              <a:t>A</a:t>
            </a:r>
            <a:r>
              <a:rPr lang="en-US" sz="1400" dirty="0"/>
              <a:t> 1.1</a:t>
            </a:r>
          </a:p>
        </p:txBody>
      </p:sp>
      <p:sp>
        <p:nvSpPr>
          <p:cNvPr id="10" name="TextBox 9">
            <a:extLst>
              <a:ext uri="{FF2B5EF4-FFF2-40B4-BE49-F238E27FC236}">
                <a16:creationId xmlns:a16="http://schemas.microsoft.com/office/drawing/2014/main" id="{B3CE4C29-321B-694A-AA7E-D98F67E27E07}"/>
              </a:ext>
            </a:extLst>
          </p:cNvPr>
          <p:cNvSpPr txBox="1"/>
          <p:nvPr/>
        </p:nvSpPr>
        <p:spPr>
          <a:xfrm>
            <a:off x="1785310" y="2727471"/>
            <a:ext cx="886781" cy="400110"/>
          </a:xfrm>
          <a:prstGeom prst="rect">
            <a:avLst/>
          </a:prstGeom>
          <a:noFill/>
        </p:spPr>
        <p:txBody>
          <a:bodyPr wrap="none" rtlCol="0">
            <a:spAutoFit/>
          </a:bodyPr>
          <a:lstStyle/>
          <a:p>
            <a:r>
              <a:rPr lang="en-US" sz="2000" b="1" dirty="0"/>
              <a:t>pH, </a:t>
            </a:r>
            <a:r>
              <a:rPr lang="el-GR" sz="2000" b="1" dirty="0"/>
              <a:t>Ω</a:t>
            </a:r>
            <a:r>
              <a:rPr lang="en-US" sz="2000" b="1" baseline="-25000" dirty="0"/>
              <a:t>A</a:t>
            </a:r>
            <a:endParaRPr lang="en-US" sz="2000" b="1" dirty="0"/>
          </a:p>
        </p:txBody>
      </p:sp>
      <p:sp>
        <p:nvSpPr>
          <p:cNvPr id="11" name="TextBox 10">
            <a:extLst>
              <a:ext uri="{FF2B5EF4-FFF2-40B4-BE49-F238E27FC236}">
                <a16:creationId xmlns:a16="http://schemas.microsoft.com/office/drawing/2014/main" id="{A553C3CD-9DD1-1444-A4F6-ABCFF3515515}"/>
              </a:ext>
            </a:extLst>
          </p:cNvPr>
          <p:cNvSpPr txBox="1"/>
          <p:nvPr/>
        </p:nvSpPr>
        <p:spPr>
          <a:xfrm>
            <a:off x="-22636" y="4130114"/>
            <a:ext cx="444352" cy="400110"/>
          </a:xfrm>
          <a:prstGeom prst="rect">
            <a:avLst/>
          </a:prstGeom>
          <a:noFill/>
        </p:spPr>
        <p:txBody>
          <a:bodyPr wrap="none" rtlCol="0">
            <a:spAutoFit/>
          </a:bodyPr>
          <a:lstStyle/>
          <a:p>
            <a:r>
              <a:rPr lang="en-US" sz="2000" b="1" dirty="0"/>
              <a:t>O</a:t>
            </a:r>
            <a:r>
              <a:rPr lang="en-US" sz="2000" b="1" baseline="-25000" dirty="0"/>
              <a:t>2</a:t>
            </a:r>
          </a:p>
        </p:txBody>
      </p:sp>
      <p:sp>
        <p:nvSpPr>
          <p:cNvPr id="16" name="TextBox 15">
            <a:extLst>
              <a:ext uri="{FF2B5EF4-FFF2-40B4-BE49-F238E27FC236}">
                <a16:creationId xmlns:a16="http://schemas.microsoft.com/office/drawing/2014/main" id="{BD217265-5A39-3044-A597-7C0A43CB47C1}"/>
              </a:ext>
            </a:extLst>
          </p:cNvPr>
          <p:cNvSpPr txBox="1"/>
          <p:nvPr/>
        </p:nvSpPr>
        <p:spPr>
          <a:xfrm>
            <a:off x="582149" y="1741625"/>
            <a:ext cx="2824867" cy="830997"/>
          </a:xfrm>
          <a:prstGeom prst="rect">
            <a:avLst/>
          </a:prstGeom>
          <a:noFill/>
        </p:spPr>
        <p:txBody>
          <a:bodyPr wrap="square" rtlCol="0">
            <a:spAutoFit/>
          </a:bodyPr>
          <a:lstStyle/>
          <a:p>
            <a:pPr algn="ctr"/>
            <a:r>
              <a:rPr lang="en-US" sz="2400" b="1" dirty="0"/>
              <a:t>juveniles exposed for 9 days</a:t>
            </a:r>
          </a:p>
        </p:txBody>
      </p:sp>
      <p:sp>
        <p:nvSpPr>
          <p:cNvPr id="23" name="Rectangle 22">
            <a:extLst>
              <a:ext uri="{FF2B5EF4-FFF2-40B4-BE49-F238E27FC236}">
                <a16:creationId xmlns:a16="http://schemas.microsoft.com/office/drawing/2014/main" id="{07C89F32-AE88-0647-AB96-916A8720D9B8}"/>
              </a:ext>
            </a:extLst>
          </p:cNvPr>
          <p:cNvSpPr/>
          <p:nvPr/>
        </p:nvSpPr>
        <p:spPr>
          <a:xfrm>
            <a:off x="515265" y="3127580"/>
            <a:ext cx="3171866" cy="25621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6CDB531-491B-A84E-88A5-9F1BFA16E5AD}"/>
              </a:ext>
            </a:extLst>
          </p:cNvPr>
          <p:cNvCxnSpPr>
            <a:cxnSpLocks/>
            <a:stCxn id="23" idx="2"/>
          </p:cNvCxnSpPr>
          <p:nvPr/>
        </p:nvCxnSpPr>
        <p:spPr>
          <a:xfrm flipV="1">
            <a:off x="2101198" y="3127580"/>
            <a:ext cx="6428" cy="25621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C76CE2-CE00-4B49-A7F7-B3D20D3F7002}"/>
              </a:ext>
            </a:extLst>
          </p:cNvPr>
          <p:cNvCxnSpPr>
            <a:cxnSpLocks/>
            <a:stCxn id="23" idx="3"/>
          </p:cNvCxnSpPr>
          <p:nvPr/>
        </p:nvCxnSpPr>
        <p:spPr>
          <a:xfrm flipH="1" flipV="1">
            <a:off x="521827" y="4366571"/>
            <a:ext cx="3165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2E3000-9D0E-8F42-8711-410C3DE225E4}"/>
              </a:ext>
            </a:extLst>
          </p:cNvPr>
          <p:cNvSpPr txBox="1"/>
          <p:nvPr/>
        </p:nvSpPr>
        <p:spPr>
          <a:xfrm>
            <a:off x="847614" y="3218499"/>
            <a:ext cx="974626" cy="553998"/>
          </a:xfrm>
          <a:prstGeom prst="rect">
            <a:avLst/>
          </a:prstGeom>
          <a:solidFill>
            <a:schemeClr val="bg1"/>
          </a:solidFill>
        </p:spPr>
        <p:txBody>
          <a:bodyPr wrap="none" lIns="0" tIns="0" rIns="0" bIns="0" rtlCol="0">
            <a:spAutoFit/>
          </a:bodyPr>
          <a:lstStyle/>
          <a:p>
            <a:pPr algn="r"/>
            <a:r>
              <a:rPr lang="en-US" b="1" dirty="0">
                <a:solidFill>
                  <a:srgbClr val="FF4F54"/>
                </a:solidFill>
                <a:latin typeface="Arial" charset="0"/>
                <a:ea typeface="Arial" charset="0"/>
                <a:cs typeface="Arial" charset="0"/>
              </a:rPr>
              <a:t>Norm pH</a:t>
            </a:r>
          </a:p>
          <a:p>
            <a:pPr algn="r"/>
            <a:r>
              <a:rPr lang="en-US" b="1" dirty="0">
                <a:solidFill>
                  <a:srgbClr val="FF4F54"/>
                </a:solidFill>
                <a:latin typeface="Arial" charset="0"/>
                <a:ea typeface="Arial" charset="0"/>
                <a:cs typeface="Arial" charset="0"/>
              </a:rPr>
              <a:t>Norm O</a:t>
            </a:r>
            <a:r>
              <a:rPr lang="en-US" b="1" baseline="-25000" dirty="0">
                <a:solidFill>
                  <a:srgbClr val="FF4F54"/>
                </a:solidFill>
                <a:latin typeface="Arial" charset="0"/>
                <a:ea typeface="Arial" charset="0"/>
                <a:cs typeface="Arial" charset="0"/>
              </a:rPr>
              <a:t>2 </a:t>
            </a:r>
            <a:endParaRPr lang="en-US" b="1" dirty="0">
              <a:solidFill>
                <a:srgbClr val="FF4F54"/>
              </a:solidFill>
              <a:latin typeface="Arial" charset="0"/>
              <a:ea typeface="Arial" charset="0"/>
              <a:cs typeface="Arial" charset="0"/>
            </a:endParaRPr>
          </a:p>
        </p:txBody>
      </p:sp>
      <p:sp>
        <p:nvSpPr>
          <p:cNvPr id="33" name="TextBox 32">
            <a:extLst>
              <a:ext uri="{FF2B5EF4-FFF2-40B4-BE49-F238E27FC236}">
                <a16:creationId xmlns:a16="http://schemas.microsoft.com/office/drawing/2014/main" id="{A5B031AB-2702-AC47-93AB-EA9CB3A552A7}"/>
              </a:ext>
            </a:extLst>
          </p:cNvPr>
          <p:cNvSpPr txBox="1"/>
          <p:nvPr/>
        </p:nvSpPr>
        <p:spPr>
          <a:xfrm>
            <a:off x="918203" y="4666705"/>
            <a:ext cx="790281" cy="276999"/>
          </a:xfrm>
          <a:prstGeom prst="rect">
            <a:avLst/>
          </a:prstGeom>
          <a:solidFill>
            <a:schemeClr val="bg1"/>
          </a:solidFill>
        </p:spPr>
        <p:txBody>
          <a:bodyPr wrap="none" lIns="0" tIns="0" rIns="0" bIns="0" rtlCol="0">
            <a:spAutoFit/>
          </a:bodyPr>
          <a:lstStyle/>
          <a:p>
            <a:pPr algn="r"/>
            <a:r>
              <a:rPr lang="en-US" b="1" dirty="0">
                <a:solidFill>
                  <a:srgbClr val="00B0F0"/>
                </a:solidFill>
                <a:latin typeface="Arial" charset="0"/>
                <a:ea typeface="Arial" charset="0"/>
                <a:cs typeface="Arial" charset="0"/>
              </a:rPr>
              <a:t>Low O</a:t>
            </a:r>
            <a:r>
              <a:rPr lang="en-US" b="1" baseline="-25000" dirty="0">
                <a:solidFill>
                  <a:srgbClr val="00B0F0"/>
                </a:solidFill>
                <a:latin typeface="Arial" charset="0"/>
                <a:ea typeface="Arial" charset="0"/>
                <a:cs typeface="Arial" charset="0"/>
              </a:rPr>
              <a:t>2</a:t>
            </a:r>
            <a:endParaRPr lang="en-US" b="1" dirty="0">
              <a:solidFill>
                <a:srgbClr val="00B0F0"/>
              </a:solidFill>
              <a:latin typeface="Arial" charset="0"/>
              <a:ea typeface="Arial" charset="0"/>
              <a:cs typeface="Arial" charset="0"/>
            </a:endParaRPr>
          </a:p>
        </p:txBody>
      </p:sp>
      <p:sp>
        <p:nvSpPr>
          <p:cNvPr id="34" name="TextBox 33">
            <a:extLst>
              <a:ext uri="{FF2B5EF4-FFF2-40B4-BE49-F238E27FC236}">
                <a16:creationId xmlns:a16="http://schemas.microsoft.com/office/drawing/2014/main" id="{CF847977-ECC5-B54D-AD3F-E4FCF0E6B891}"/>
              </a:ext>
            </a:extLst>
          </p:cNvPr>
          <p:cNvSpPr txBox="1"/>
          <p:nvPr/>
        </p:nvSpPr>
        <p:spPr>
          <a:xfrm>
            <a:off x="2464716" y="3356998"/>
            <a:ext cx="833562" cy="276999"/>
          </a:xfrm>
          <a:prstGeom prst="rect">
            <a:avLst/>
          </a:prstGeom>
          <a:solidFill>
            <a:schemeClr val="bg1"/>
          </a:solidFill>
        </p:spPr>
        <p:txBody>
          <a:bodyPr wrap="none" lIns="0" tIns="0" rIns="0" bIns="0" rtlCol="0">
            <a:spAutoFit/>
          </a:bodyPr>
          <a:lstStyle/>
          <a:p>
            <a:pPr algn="r"/>
            <a:r>
              <a:rPr lang="en-US" b="1" dirty="0">
                <a:solidFill>
                  <a:srgbClr val="00B050"/>
                </a:solidFill>
                <a:latin typeface="Arial" charset="0"/>
                <a:ea typeface="Arial" charset="0"/>
                <a:cs typeface="Arial" charset="0"/>
              </a:rPr>
              <a:t>Low pH</a:t>
            </a:r>
          </a:p>
        </p:txBody>
      </p:sp>
      <p:sp>
        <p:nvSpPr>
          <p:cNvPr id="35" name="TextBox 34">
            <a:extLst>
              <a:ext uri="{FF2B5EF4-FFF2-40B4-BE49-F238E27FC236}">
                <a16:creationId xmlns:a16="http://schemas.microsoft.com/office/drawing/2014/main" id="{9C84B6CA-1050-7849-98FA-3A5CC92EEE59}"/>
              </a:ext>
            </a:extLst>
          </p:cNvPr>
          <p:cNvSpPr txBox="1"/>
          <p:nvPr/>
        </p:nvSpPr>
        <p:spPr>
          <a:xfrm>
            <a:off x="2431352" y="4516069"/>
            <a:ext cx="833562" cy="553998"/>
          </a:xfrm>
          <a:prstGeom prst="rect">
            <a:avLst/>
          </a:prstGeom>
          <a:solidFill>
            <a:schemeClr val="bg1"/>
          </a:solidFill>
        </p:spPr>
        <p:txBody>
          <a:bodyPr wrap="none" lIns="0" tIns="0" rIns="0" bIns="0" rtlCol="0">
            <a:spAutoFit/>
          </a:bodyPr>
          <a:lstStyle/>
          <a:p>
            <a:pPr algn="r"/>
            <a:r>
              <a:rPr lang="en-US" b="1" dirty="0">
                <a:solidFill>
                  <a:srgbClr val="5447A0"/>
                </a:solidFill>
                <a:latin typeface="Arial" charset="0"/>
                <a:ea typeface="Arial" charset="0"/>
                <a:cs typeface="Arial" charset="0"/>
              </a:rPr>
              <a:t>Low pH</a:t>
            </a:r>
          </a:p>
          <a:p>
            <a:pPr algn="r"/>
            <a:r>
              <a:rPr lang="en-US" b="1" dirty="0">
                <a:solidFill>
                  <a:srgbClr val="5447A0"/>
                </a:solidFill>
                <a:latin typeface="Arial" charset="0"/>
                <a:ea typeface="Arial" charset="0"/>
                <a:cs typeface="Arial" charset="0"/>
              </a:rPr>
              <a:t>Low O</a:t>
            </a:r>
            <a:r>
              <a:rPr lang="en-US" b="1" baseline="-25000" dirty="0">
                <a:solidFill>
                  <a:srgbClr val="5447A0"/>
                </a:solidFill>
                <a:latin typeface="Arial" charset="0"/>
                <a:ea typeface="Arial" charset="0"/>
                <a:cs typeface="Arial" charset="0"/>
              </a:rPr>
              <a:t>2</a:t>
            </a:r>
            <a:endParaRPr lang="en-US" b="1" dirty="0">
              <a:solidFill>
                <a:srgbClr val="5447A0"/>
              </a:solidFill>
              <a:latin typeface="Arial" charset="0"/>
              <a:ea typeface="Arial" charset="0"/>
              <a:cs typeface="Arial" charset="0"/>
            </a:endParaRPr>
          </a:p>
        </p:txBody>
      </p:sp>
      <p:sp>
        <p:nvSpPr>
          <p:cNvPr id="36" name="TextBox 35">
            <a:extLst>
              <a:ext uri="{FF2B5EF4-FFF2-40B4-BE49-F238E27FC236}">
                <a16:creationId xmlns:a16="http://schemas.microsoft.com/office/drawing/2014/main" id="{86CF4A99-8754-A74D-AB9F-561AF8C7BEFF}"/>
              </a:ext>
            </a:extLst>
          </p:cNvPr>
          <p:cNvSpPr txBox="1"/>
          <p:nvPr/>
        </p:nvSpPr>
        <p:spPr>
          <a:xfrm>
            <a:off x="703845" y="5166550"/>
            <a:ext cx="1290738" cy="523220"/>
          </a:xfrm>
          <a:prstGeom prst="rect">
            <a:avLst/>
          </a:prstGeom>
          <a:noFill/>
        </p:spPr>
        <p:txBody>
          <a:bodyPr wrap="none" rtlCol="0">
            <a:spAutoFit/>
          </a:bodyPr>
          <a:lstStyle/>
          <a:p>
            <a:r>
              <a:rPr lang="en-US" sz="1400" dirty="0"/>
              <a:t>40% O</a:t>
            </a:r>
            <a:r>
              <a:rPr lang="en-US" sz="1400" baseline="-25000" dirty="0"/>
              <a:t>2</a:t>
            </a:r>
            <a:endParaRPr lang="en-US" sz="1400" dirty="0"/>
          </a:p>
          <a:p>
            <a:r>
              <a:rPr lang="en-US" sz="1400" dirty="0"/>
              <a:t>pH 7.95, </a:t>
            </a:r>
            <a:r>
              <a:rPr lang="el-GR" sz="1400" dirty="0"/>
              <a:t>Ω</a:t>
            </a:r>
            <a:r>
              <a:rPr lang="en-US" sz="1400" baseline="-25000" dirty="0"/>
              <a:t>A</a:t>
            </a:r>
            <a:r>
              <a:rPr lang="en-US" sz="1400" dirty="0"/>
              <a:t> 1.1</a:t>
            </a:r>
          </a:p>
        </p:txBody>
      </p:sp>
      <p:sp>
        <p:nvSpPr>
          <p:cNvPr id="37" name="TextBox 36">
            <a:extLst>
              <a:ext uri="{FF2B5EF4-FFF2-40B4-BE49-F238E27FC236}">
                <a16:creationId xmlns:a16="http://schemas.microsoft.com/office/drawing/2014/main" id="{D3368FAE-0847-B148-BAE0-81CC90AA7188}"/>
              </a:ext>
            </a:extLst>
          </p:cNvPr>
          <p:cNvSpPr txBox="1"/>
          <p:nvPr/>
        </p:nvSpPr>
        <p:spPr>
          <a:xfrm>
            <a:off x="2214241" y="3805638"/>
            <a:ext cx="1290738" cy="523220"/>
          </a:xfrm>
          <a:prstGeom prst="rect">
            <a:avLst/>
          </a:prstGeom>
          <a:noFill/>
        </p:spPr>
        <p:txBody>
          <a:bodyPr wrap="none" rtlCol="0">
            <a:spAutoFit/>
          </a:bodyPr>
          <a:lstStyle/>
          <a:p>
            <a:r>
              <a:rPr lang="en-US" sz="1400" dirty="0"/>
              <a:t>100% O</a:t>
            </a:r>
            <a:r>
              <a:rPr lang="en-US" sz="1400" baseline="-25000" dirty="0"/>
              <a:t>2</a:t>
            </a:r>
            <a:endParaRPr lang="en-US" sz="1400" dirty="0"/>
          </a:p>
          <a:p>
            <a:r>
              <a:rPr lang="en-US" sz="1400" dirty="0"/>
              <a:t>pH 7.55, </a:t>
            </a:r>
            <a:r>
              <a:rPr lang="el-GR" sz="1400" dirty="0"/>
              <a:t>Ω</a:t>
            </a:r>
            <a:r>
              <a:rPr lang="en-US" sz="1400" baseline="-25000" dirty="0"/>
              <a:t>A</a:t>
            </a:r>
            <a:r>
              <a:rPr lang="en-US" sz="1400" dirty="0"/>
              <a:t> 0.5</a:t>
            </a:r>
          </a:p>
        </p:txBody>
      </p:sp>
      <p:sp>
        <p:nvSpPr>
          <p:cNvPr id="38" name="TextBox 37">
            <a:extLst>
              <a:ext uri="{FF2B5EF4-FFF2-40B4-BE49-F238E27FC236}">
                <a16:creationId xmlns:a16="http://schemas.microsoft.com/office/drawing/2014/main" id="{1D95E3BD-2A1D-FC4D-B80B-C84940BCE0B5}"/>
              </a:ext>
            </a:extLst>
          </p:cNvPr>
          <p:cNvSpPr txBox="1"/>
          <p:nvPr/>
        </p:nvSpPr>
        <p:spPr>
          <a:xfrm>
            <a:off x="2183163" y="5166550"/>
            <a:ext cx="1290738" cy="523220"/>
          </a:xfrm>
          <a:prstGeom prst="rect">
            <a:avLst/>
          </a:prstGeom>
          <a:noFill/>
        </p:spPr>
        <p:txBody>
          <a:bodyPr wrap="none" rtlCol="0">
            <a:spAutoFit/>
          </a:bodyPr>
          <a:lstStyle/>
          <a:p>
            <a:r>
              <a:rPr lang="en-US" sz="1400" dirty="0"/>
              <a:t>40% O</a:t>
            </a:r>
            <a:r>
              <a:rPr lang="en-US" sz="1400" baseline="-25000" dirty="0"/>
              <a:t>2</a:t>
            </a:r>
            <a:endParaRPr lang="en-US" sz="1400" dirty="0"/>
          </a:p>
          <a:p>
            <a:r>
              <a:rPr lang="en-US" sz="1400" dirty="0"/>
              <a:t>pH 7.55, </a:t>
            </a:r>
            <a:r>
              <a:rPr lang="el-GR" sz="1400" dirty="0"/>
              <a:t>Ω</a:t>
            </a:r>
            <a:r>
              <a:rPr lang="en-US" sz="1400" baseline="-25000" dirty="0"/>
              <a:t>A</a:t>
            </a:r>
            <a:r>
              <a:rPr lang="en-US" sz="1400" dirty="0"/>
              <a:t> 0.5</a:t>
            </a:r>
          </a:p>
        </p:txBody>
      </p:sp>
      <p:pic>
        <p:nvPicPr>
          <p:cNvPr id="40" name="Picture 39">
            <a:extLst>
              <a:ext uri="{FF2B5EF4-FFF2-40B4-BE49-F238E27FC236}">
                <a16:creationId xmlns:a16="http://schemas.microsoft.com/office/drawing/2014/main" id="{088B7332-764E-2E40-9870-BAAB61A8EED1}"/>
              </a:ext>
            </a:extLst>
          </p:cNvPr>
          <p:cNvPicPr>
            <a:picLocks noChangeAspect="1"/>
          </p:cNvPicPr>
          <p:nvPr/>
        </p:nvPicPr>
        <p:blipFill>
          <a:blip r:embed="rId3"/>
          <a:stretch>
            <a:fillRect/>
          </a:stretch>
        </p:blipFill>
        <p:spPr>
          <a:xfrm>
            <a:off x="4064706" y="2900183"/>
            <a:ext cx="4698502" cy="3132335"/>
          </a:xfrm>
          <a:prstGeom prst="rect">
            <a:avLst/>
          </a:prstGeom>
        </p:spPr>
      </p:pic>
      <p:sp>
        <p:nvSpPr>
          <p:cNvPr id="41" name="TextBox 40">
            <a:extLst>
              <a:ext uri="{FF2B5EF4-FFF2-40B4-BE49-F238E27FC236}">
                <a16:creationId xmlns:a16="http://schemas.microsoft.com/office/drawing/2014/main" id="{EDCF41C7-07A9-E245-96BA-464CDE325096}"/>
              </a:ext>
            </a:extLst>
          </p:cNvPr>
          <p:cNvSpPr txBox="1"/>
          <p:nvPr/>
        </p:nvSpPr>
        <p:spPr>
          <a:xfrm>
            <a:off x="4062045" y="1678380"/>
            <a:ext cx="4698503" cy="1200329"/>
          </a:xfrm>
          <a:prstGeom prst="rect">
            <a:avLst/>
          </a:prstGeom>
          <a:noFill/>
        </p:spPr>
        <p:txBody>
          <a:bodyPr wrap="square" rtlCol="0">
            <a:spAutoFit/>
          </a:bodyPr>
          <a:lstStyle/>
          <a:p>
            <a:pPr algn="ctr"/>
            <a:r>
              <a:rPr lang="en-US" sz="2400" b="1" dirty="0"/>
              <a:t>MOATS </a:t>
            </a:r>
          </a:p>
          <a:p>
            <a:pPr algn="ctr"/>
            <a:r>
              <a:rPr lang="en-US" sz="2400" dirty="0"/>
              <a:t>(Mobile ocean acidification treatment systems)</a:t>
            </a:r>
          </a:p>
        </p:txBody>
      </p:sp>
      <p:pic>
        <p:nvPicPr>
          <p:cNvPr id="21" name="Picture 2" descr="https://lh6.googleusercontent.com/gzKsWw18Nsn0fQ09pcCn0Ek7ge7kSRAtTDZQ8T58G2bvr1M9ypbiV99nZ0u_aACRcPkchmkiUNg5b2LCuNZ2BH-qmyfdiG9hlDAGDtvlNK2cAWIo4EIi2IgUBcRhbqd_0artzOc8">
            <a:extLst>
              <a:ext uri="{FF2B5EF4-FFF2-40B4-BE49-F238E27FC236}">
                <a16:creationId xmlns:a16="http://schemas.microsoft.com/office/drawing/2014/main" id="{ACB12C37-823D-FE4A-95E5-0D5D0E0F9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450" y="4041254"/>
            <a:ext cx="4976697" cy="220920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A1667FC-AB52-8E4C-BE77-BCFBC410BFC1}"/>
              </a:ext>
            </a:extLst>
          </p:cNvPr>
          <p:cNvSpPr txBox="1"/>
          <p:nvPr/>
        </p:nvSpPr>
        <p:spPr>
          <a:xfrm>
            <a:off x="5016251" y="2803536"/>
            <a:ext cx="3121084" cy="1569660"/>
          </a:xfrm>
          <a:prstGeom prst="rect">
            <a:avLst/>
          </a:prstGeom>
          <a:noFill/>
        </p:spPr>
        <p:txBody>
          <a:bodyPr wrap="square" rtlCol="0">
            <a:spAutoFit/>
          </a:bodyPr>
          <a:lstStyle/>
          <a:p>
            <a:pPr algn="ctr"/>
            <a:r>
              <a:rPr lang="en-US" sz="2400" b="1" dirty="0"/>
              <a:t>Survival was weakly significantly reduced for </a:t>
            </a:r>
            <a:r>
              <a:rPr lang="en-US" sz="2000" b="1" dirty="0">
                <a:solidFill>
                  <a:srgbClr val="5447A0"/>
                </a:solidFill>
                <a:latin typeface="Arial" charset="0"/>
                <a:ea typeface="Arial" charset="0"/>
                <a:cs typeface="Arial" charset="0"/>
              </a:rPr>
              <a:t>Low pH Low O</a:t>
            </a:r>
            <a:r>
              <a:rPr lang="en-US" sz="2000" b="1" baseline="-25000" dirty="0">
                <a:solidFill>
                  <a:srgbClr val="5447A0"/>
                </a:solidFill>
                <a:latin typeface="Arial" charset="0"/>
                <a:ea typeface="Arial" charset="0"/>
                <a:cs typeface="Arial" charset="0"/>
              </a:rPr>
              <a:t>2</a:t>
            </a:r>
            <a:endParaRPr lang="en-US" sz="2000" b="1" dirty="0">
              <a:solidFill>
                <a:srgbClr val="5447A0"/>
              </a:solidFill>
              <a:latin typeface="Arial" charset="0"/>
              <a:ea typeface="Arial" charset="0"/>
              <a:cs typeface="Arial" charset="0"/>
            </a:endParaRPr>
          </a:p>
          <a:p>
            <a:pPr algn="ctr"/>
            <a:endParaRPr lang="en-US" sz="2400" b="1" dirty="0"/>
          </a:p>
        </p:txBody>
      </p:sp>
      <p:sp>
        <p:nvSpPr>
          <p:cNvPr id="24" name="Rectangle 23">
            <a:extLst>
              <a:ext uri="{FF2B5EF4-FFF2-40B4-BE49-F238E27FC236}">
                <a16:creationId xmlns:a16="http://schemas.microsoft.com/office/drawing/2014/main" id="{3DE4DCB3-5F19-1B42-95D1-236B24F5D656}"/>
              </a:ext>
            </a:extLst>
          </p:cNvPr>
          <p:cNvSpPr/>
          <p:nvPr/>
        </p:nvSpPr>
        <p:spPr>
          <a:xfrm>
            <a:off x="-22636" y="1678380"/>
            <a:ext cx="8855751" cy="4798619"/>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D10E89A-2A52-6A4C-AF04-11963AE6D52E}"/>
              </a:ext>
            </a:extLst>
          </p:cNvPr>
          <p:cNvSpPr txBox="1"/>
          <p:nvPr/>
        </p:nvSpPr>
        <p:spPr>
          <a:xfrm>
            <a:off x="262342" y="2973893"/>
            <a:ext cx="8460830" cy="1754326"/>
          </a:xfrm>
          <a:prstGeom prst="rect">
            <a:avLst/>
          </a:prstGeom>
          <a:solidFill>
            <a:schemeClr val="bg1"/>
          </a:solidFill>
        </p:spPr>
        <p:txBody>
          <a:bodyPr wrap="square" rtlCol="0">
            <a:spAutoFit/>
          </a:bodyPr>
          <a:lstStyle/>
          <a:p>
            <a:pPr algn="ctr"/>
            <a:r>
              <a:rPr lang="en-US" sz="5400" dirty="0"/>
              <a:t>How are pteropods coping physiologically?</a:t>
            </a:r>
            <a:endParaRPr lang="en-US" sz="4000" dirty="0"/>
          </a:p>
        </p:txBody>
      </p:sp>
    </p:spTree>
    <p:extLst>
      <p:ext uri="{BB962C8B-B14F-4D97-AF65-F5344CB8AC3E}">
        <p14:creationId xmlns:p14="http://schemas.microsoft.com/office/powerpoint/2010/main" val="11285147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2189</TotalTime>
  <Words>1525</Words>
  <Application>Microsoft Macintosh PowerPoint</Application>
  <PresentationFormat>On-screen Show (4:3)</PresentationFormat>
  <Paragraphs>249</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 Narrow</vt:lpstr>
      <vt:lpstr>Calibri</vt:lpstr>
      <vt:lpstr>Calibri Light</vt:lpstr>
      <vt:lpstr>Office Theme</vt:lpstr>
      <vt:lpstr>PowerPoint Presentation</vt:lpstr>
      <vt:lpstr>Pteropods are important </vt:lpstr>
      <vt:lpstr>Pteropods are sensitive to low pH, ΩA </vt:lpstr>
      <vt:lpstr>Pteropods are sensitive to low pH, ΩA </vt:lpstr>
      <vt:lpstr>Puget Sound pteropods show resilience</vt:lpstr>
      <vt:lpstr>How will ocean change affect Pteropods?</vt:lpstr>
      <vt:lpstr>How sensitive are juvenile pteropods (L. helicina) to low O2 AND pH, ΩA ?</vt:lpstr>
      <vt:lpstr>Survival similar across lab altered pH and O2 conditions</vt:lpstr>
      <vt:lpstr>Survival similar across lab altered pH and O2 conditions</vt:lpstr>
      <vt:lpstr>Physiology through the    metabolomics lens</vt:lpstr>
      <vt:lpstr>Metabolite abundances vary with conditions</vt:lpstr>
      <vt:lpstr>Specific compounds are affected</vt:lpstr>
      <vt:lpstr>Specific compounds are affected</vt:lpstr>
      <vt:lpstr>Phosphotidylcholines are significantly affected by low O2</vt:lpstr>
      <vt:lpstr>Cross-species signs of resilience in lab pH x O2 metabolomics studies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63</cp:revision>
  <dcterms:created xsi:type="dcterms:W3CDTF">2020-02-23T20:46:35Z</dcterms:created>
  <dcterms:modified xsi:type="dcterms:W3CDTF">2020-03-31T23:16:08Z</dcterms:modified>
</cp:coreProperties>
</file>